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9"/>
  </p:notesMasterIdLst>
  <p:sldIdLst>
    <p:sldId id="309" r:id="rId2"/>
    <p:sldId id="256" r:id="rId3"/>
    <p:sldId id="382" r:id="rId4"/>
    <p:sldId id="290" r:id="rId5"/>
    <p:sldId id="257" r:id="rId6"/>
    <p:sldId id="321" r:id="rId7"/>
    <p:sldId id="313" r:id="rId8"/>
    <p:sldId id="359" r:id="rId9"/>
    <p:sldId id="310" r:id="rId10"/>
    <p:sldId id="360" r:id="rId11"/>
    <p:sldId id="324" r:id="rId12"/>
    <p:sldId id="312" r:id="rId13"/>
    <p:sldId id="361" r:id="rId14"/>
    <p:sldId id="259" r:id="rId15"/>
    <p:sldId id="260" r:id="rId16"/>
    <p:sldId id="319" r:id="rId17"/>
    <p:sldId id="322" r:id="rId18"/>
    <p:sldId id="349" r:id="rId19"/>
    <p:sldId id="362" r:id="rId20"/>
    <p:sldId id="258" r:id="rId21"/>
    <p:sldId id="261" r:id="rId22"/>
    <p:sldId id="323" r:id="rId23"/>
    <p:sldId id="350" r:id="rId24"/>
    <p:sldId id="351" r:id="rId25"/>
    <p:sldId id="315" r:id="rId26"/>
    <p:sldId id="329" r:id="rId27"/>
    <p:sldId id="352" r:id="rId28"/>
    <p:sldId id="325" r:id="rId29"/>
    <p:sldId id="262" r:id="rId30"/>
    <p:sldId id="353" r:id="rId31"/>
    <p:sldId id="316" r:id="rId32"/>
    <p:sldId id="363" r:id="rId33"/>
    <p:sldId id="326" r:id="rId34"/>
    <p:sldId id="263" r:id="rId35"/>
    <p:sldId id="264" r:id="rId36"/>
    <p:sldId id="327" r:id="rId37"/>
    <p:sldId id="354" r:id="rId38"/>
    <p:sldId id="266" r:id="rId39"/>
    <p:sldId id="328" r:id="rId40"/>
    <p:sldId id="355" r:id="rId41"/>
    <p:sldId id="356" r:id="rId42"/>
    <p:sldId id="317" r:id="rId43"/>
    <p:sldId id="357" r:id="rId44"/>
    <p:sldId id="348" r:id="rId45"/>
    <p:sldId id="265" r:id="rId46"/>
    <p:sldId id="358" r:id="rId47"/>
    <p:sldId id="267" r:id="rId48"/>
    <p:sldId id="364" r:id="rId49"/>
    <p:sldId id="330" r:id="rId50"/>
    <p:sldId id="268" r:id="rId51"/>
    <p:sldId id="270" r:id="rId52"/>
    <p:sldId id="365" r:id="rId53"/>
    <p:sldId id="269" r:id="rId54"/>
    <p:sldId id="331" r:id="rId55"/>
    <p:sldId id="366" r:id="rId56"/>
    <p:sldId id="271" r:id="rId57"/>
    <p:sldId id="332" r:id="rId58"/>
    <p:sldId id="367" r:id="rId59"/>
    <p:sldId id="334" r:id="rId60"/>
    <p:sldId id="335" r:id="rId61"/>
    <p:sldId id="368" r:id="rId62"/>
    <p:sldId id="336" r:id="rId63"/>
    <p:sldId id="337" r:id="rId64"/>
    <p:sldId id="369" r:id="rId65"/>
    <p:sldId id="338" r:id="rId66"/>
    <p:sldId id="339" r:id="rId67"/>
    <p:sldId id="370" r:id="rId68"/>
    <p:sldId id="340" r:id="rId69"/>
    <p:sldId id="341" r:id="rId70"/>
    <p:sldId id="371" r:id="rId71"/>
    <p:sldId id="342" r:id="rId72"/>
    <p:sldId id="372" r:id="rId73"/>
    <p:sldId id="343" r:id="rId74"/>
    <p:sldId id="373" r:id="rId75"/>
    <p:sldId id="320" r:id="rId76"/>
    <p:sldId id="374" r:id="rId77"/>
    <p:sldId id="344" r:id="rId78"/>
    <p:sldId id="345" r:id="rId79"/>
    <p:sldId id="375" r:id="rId80"/>
    <p:sldId id="279" r:id="rId81"/>
    <p:sldId id="346" r:id="rId82"/>
    <p:sldId id="376" r:id="rId83"/>
    <p:sldId id="377" r:id="rId84"/>
    <p:sldId id="378" r:id="rId85"/>
    <p:sldId id="379" r:id="rId86"/>
    <p:sldId id="380" r:id="rId87"/>
    <p:sldId id="381" r:id="rId88"/>
  </p:sldIdLst>
  <p:sldSz cx="9144000" cy="6858000" type="screen4x3"/>
  <p:notesSz cx="6805613" cy="99441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801A9-6A0F-4134-9926-064F3A1FD6DE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90181-A776-442D-B383-CB1D21A7D1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9187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45FC7-B235-4B14-9695-0F77CAE56821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763C77-05B8-4051-80C0-5D26CF403F7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45FC7-B235-4B14-9695-0F77CAE56821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63C77-05B8-4051-80C0-5D26CF403F7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45FC7-B235-4B14-9695-0F77CAE56821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63C77-05B8-4051-80C0-5D26CF403F7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45FC7-B235-4B14-9695-0F77CAE56821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63C77-05B8-4051-80C0-5D26CF403F7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45FC7-B235-4B14-9695-0F77CAE56821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63C77-05B8-4051-80C0-5D26CF403F7A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45FC7-B235-4B14-9695-0F77CAE56821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63C77-05B8-4051-80C0-5D26CF403F7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45FC7-B235-4B14-9695-0F77CAE56821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63C77-05B8-4051-80C0-5D26CF403F7A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45FC7-B235-4B14-9695-0F77CAE56821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63C77-05B8-4051-80C0-5D26CF403F7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45FC7-B235-4B14-9695-0F77CAE56821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63C77-05B8-4051-80C0-5D26CF403F7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45FC7-B235-4B14-9695-0F77CAE56821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63C77-05B8-4051-80C0-5D26CF403F7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45FC7-B235-4B14-9695-0F77CAE56821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63C77-05B8-4051-80C0-5D26CF403F7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C445FC7-B235-4B14-9695-0F77CAE56821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D763C77-05B8-4051-80C0-5D26CF403F7A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18188" y="1484784"/>
            <a:ext cx="885873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4400" b="1" cap="all" dirty="0">
                <a:ln w="9000" cmpd="sng">
                  <a:solidFill>
                    <a:srgbClr val="00B59D"/>
                  </a:solidFill>
                  <a:prstDash val="solid"/>
                </a:ln>
                <a:solidFill>
                  <a:srgbClr val="00B59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Posouzení stavu bytových domů 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cs-CZ" sz="2000" b="1" cap="all" dirty="0">
              <a:ln w="9000" cmpd="sng">
                <a:solidFill>
                  <a:srgbClr val="00B59D"/>
                </a:solidFill>
                <a:prstDash val="solid"/>
              </a:ln>
              <a:solidFill>
                <a:srgbClr val="00B59D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sz="3600" b="1" cap="all" dirty="0">
                <a:ln w="9000" cmpd="sng">
                  <a:solidFill>
                    <a:srgbClr val="00B59D"/>
                  </a:solidFill>
                  <a:prstDash val="solid"/>
                </a:ln>
                <a:solidFill>
                  <a:srgbClr val="00B59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Vánková 795 – 796, 797 - 803,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sz="3600" b="1" cap="all" dirty="0">
                <a:ln w="9000" cmpd="sng">
                  <a:solidFill>
                    <a:srgbClr val="00B59D"/>
                  </a:solidFill>
                  <a:prstDash val="solid"/>
                </a:ln>
                <a:solidFill>
                  <a:srgbClr val="00B59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Praha 8 - Čimice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745594"/>
            <a:ext cx="1867495" cy="91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8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46156" y="3068960"/>
            <a:ext cx="84516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Okapový chodník</a:t>
            </a:r>
          </a:p>
          <a:p>
            <a:pPr algn="just"/>
            <a:r>
              <a:rPr lang="cs-CZ" i="1" dirty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8686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CB6FC89-E096-48ED-B385-830B71E3A4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39338"/>
            <a:ext cx="5615608" cy="3158780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E419A7D-5821-497F-B64D-A213D51CE9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72"/>
          <a:stretch/>
        </p:blipFill>
        <p:spPr>
          <a:xfrm>
            <a:off x="4867639" y="3573016"/>
            <a:ext cx="4168857" cy="3024336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3C90CF6-B9DA-42E8-9769-6E0FA716B7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30"/>
          <a:stretch/>
        </p:blipFill>
        <p:spPr>
          <a:xfrm>
            <a:off x="179512" y="3573016"/>
            <a:ext cx="4552361" cy="3024336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34596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P13000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50818"/>
            <a:ext cx="4013315" cy="3011081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232387" y="260648"/>
            <a:ext cx="864096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Slouží k ochraně zdiva proti odstřikující a vzlínající vlhkosti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Okapový chodník vlivem času sedl a "odjel" od fasády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Místy zcela chybí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Zanedbanou údržbou zarostl travou</a:t>
            </a:r>
          </a:p>
          <a:p>
            <a:pPr algn="just">
              <a:lnSpc>
                <a:spcPct val="150000"/>
              </a:lnSpc>
            </a:pPr>
            <a:endParaRPr lang="cs-CZ" b="1" dirty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cs-CZ" b="1" dirty="0">
                <a:solidFill>
                  <a:srgbClr val="FF0000"/>
                </a:solidFill>
                <a:latin typeface="+mj-lt"/>
              </a:rPr>
              <a:t>Neplní svoji funkci, zadržuje vlhkost u domu, zapříčiňuje namáhání spodní části zdiva vlhkostí, nutná rekonstrukce. </a:t>
            </a:r>
          </a:p>
        </p:txBody>
      </p:sp>
      <p:pic>
        <p:nvPicPr>
          <p:cNvPr id="3" name="Picture 4" descr="P13000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83280"/>
            <a:ext cx="4013315" cy="3007277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268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46156" y="3105834"/>
            <a:ext cx="84516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Hydroizolace stavby </a:t>
            </a:r>
          </a:p>
        </p:txBody>
      </p:sp>
    </p:spTree>
    <p:extLst>
      <p:ext uri="{BB962C8B-B14F-4D97-AF65-F5344CB8AC3E}">
        <p14:creationId xmlns:p14="http://schemas.microsoft.com/office/powerpoint/2010/main" val="4155189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82632" y="476672"/>
            <a:ext cx="886136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600" u="sng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Souvislost s nefunkčním okapových chodníkem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Výrazné poruchy hydroizolací u výměníkové stanice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Vystavena působení UV záření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Zatékání do výměníkové stanice</a:t>
            </a:r>
          </a:p>
          <a:p>
            <a:pPr algn="just"/>
            <a:endParaRPr lang="cs-CZ" b="1" dirty="0">
              <a:latin typeface="+mj-lt"/>
            </a:endParaRPr>
          </a:p>
          <a:p>
            <a:pPr algn="ctr"/>
            <a:r>
              <a:rPr lang="cs-CZ" b="1" dirty="0">
                <a:solidFill>
                  <a:srgbClr val="FF0000"/>
                </a:solidFill>
                <a:latin typeface="+mj-lt"/>
              </a:rPr>
              <a:t>Funkčně dožívá, nutná její oprava.</a:t>
            </a:r>
          </a:p>
        </p:txBody>
      </p:sp>
      <p:pic>
        <p:nvPicPr>
          <p:cNvPr id="2051" name="Picture 3" descr="P13000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18" y="3327243"/>
            <a:ext cx="4283390" cy="3209015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4C8199E-5F8F-49C4-8C2C-20EE85E003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66"/>
          <a:stretch/>
        </p:blipFill>
        <p:spPr>
          <a:xfrm>
            <a:off x="4605813" y="3327242"/>
            <a:ext cx="4406142" cy="3209015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58702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46156" y="3105834"/>
            <a:ext cx="84516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Předložená (venkovní) schodiště</a:t>
            </a:r>
          </a:p>
        </p:txBody>
      </p:sp>
    </p:spTree>
    <p:extLst>
      <p:ext uri="{BB962C8B-B14F-4D97-AF65-F5344CB8AC3E}">
        <p14:creationId xmlns:p14="http://schemas.microsoft.com/office/powerpoint/2010/main" val="3465796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129099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80"/>
          <a:stretch/>
        </p:blipFill>
        <p:spPr bwMode="auto">
          <a:xfrm>
            <a:off x="220414" y="3717032"/>
            <a:ext cx="4423594" cy="3024430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12909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61319"/>
            <a:ext cx="4107495" cy="3080049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9B203EDE-E1E6-41EB-9858-F81E9A86BF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030" y="151223"/>
            <a:ext cx="5940152" cy="3341336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93219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1300074">
            <a:extLst>
              <a:ext uri="{FF2B5EF4-FFF2-40B4-BE49-F238E27FC236}">
                <a16:creationId xmlns:a16="http://schemas.microsoft.com/office/drawing/2014/main" id="{A00C5188-2650-4F45-B782-890D3C4ED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813" y="692696"/>
            <a:ext cx="4131084" cy="5544616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E6F4ECF-CDFA-4518-86BB-E8B97F3037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3" y="180020"/>
            <a:ext cx="4233730" cy="3175298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51B3E25-A4C9-4369-B66F-2372ED2EE5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3" y="3525610"/>
            <a:ext cx="4233730" cy="3175298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32587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548680"/>
            <a:ext cx="8451687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b="1" dirty="0">
              <a:latin typeface="+mj-lt"/>
            </a:endParaRPr>
          </a:p>
          <a:p>
            <a:pPr algn="just"/>
            <a:endParaRPr lang="cs-CZ" b="1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Schodiště u všech vstupů funkčně dožívají – degradace pochozích vrstev (dlažeb)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Provozně nevhodně řešené (zcela vystaveno povětrnostním vlivům)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Nesprávně konstrukčně provedeno (porucha nosné výztuže a statického osazení konstrukce)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Zásadní porucha stability konstrukce!</a:t>
            </a:r>
          </a:p>
          <a:p>
            <a:pPr algn="ctr">
              <a:lnSpc>
                <a:spcPct val="150000"/>
              </a:lnSpc>
            </a:pPr>
            <a:endParaRPr lang="cs-CZ" b="1" dirty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cs-CZ" b="1" dirty="0">
                <a:solidFill>
                  <a:srgbClr val="FF0000"/>
                </a:solidFill>
                <a:latin typeface="+mj-lt"/>
              </a:rPr>
              <a:t>Funkčně i konstrukčně dožilé, havarijní stav, nutná rekonstrukce!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b="1" dirty="0">
              <a:latin typeface="+mj-lt"/>
            </a:endParaRPr>
          </a:p>
          <a:p>
            <a:pPr algn="just"/>
            <a:r>
              <a:rPr lang="cs-CZ" i="1" dirty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820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5516" y="2551837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Vchodové dveře</a:t>
            </a:r>
          </a:p>
          <a:p>
            <a:pPr algn="ctr"/>
            <a:endParaRPr lang="cs-CZ" sz="3600" b="1" dirty="0">
              <a:solidFill>
                <a:srgbClr val="660066"/>
              </a:solidFill>
              <a:latin typeface="+mj-lt"/>
              <a:cs typeface="Segoe UI" panose="020B0502040204020203" pitchFamily="34" charset="0"/>
            </a:endParaRPr>
          </a:p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Okenní výplně</a:t>
            </a:r>
          </a:p>
        </p:txBody>
      </p:sp>
    </p:spTree>
    <p:extLst>
      <p:ext uri="{BB962C8B-B14F-4D97-AF65-F5344CB8AC3E}">
        <p14:creationId xmlns:p14="http://schemas.microsoft.com/office/powerpoint/2010/main" val="2873134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223738" y="1628800"/>
            <a:ext cx="8876016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u="sng" dirty="0">
                <a:solidFill>
                  <a:srgbClr val="660066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Údaje o objektu</a:t>
            </a:r>
            <a:endParaRPr lang="cs-CZ" sz="600" b="1" u="sng" dirty="0">
              <a:solidFill>
                <a:srgbClr val="660066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cs-CZ" sz="700" dirty="0"/>
          </a:p>
          <a:p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Místo objektu: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Vánková 795 - 803, Praha 8 - Čimice</a:t>
            </a:r>
          </a:p>
          <a:p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r>
              <a:rPr lang="cs-CZ" sz="1600" dirty="0" err="1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k.ú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. č. 730394, Čimice</a:t>
            </a:r>
          </a:p>
          <a:p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		Čísla parcel: 834/10; 834/11; 834/12; 834/13; 834/14; 834/15; 834/16;  </a:t>
            </a:r>
          </a:p>
          <a:p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836/38; 836/39</a:t>
            </a:r>
          </a:p>
          <a:p>
            <a:r>
              <a:rPr lang="cs-CZ" sz="2000" b="1" dirty="0"/>
              <a:t> </a:t>
            </a:r>
            <a:endParaRPr lang="cs-CZ" sz="2000" dirty="0"/>
          </a:p>
          <a:p>
            <a:r>
              <a:rPr lang="cs-CZ" sz="2000" b="1" u="sng" dirty="0">
                <a:solidFill>
                  <a:srgbClr val="660066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Stavebník (vlastník)</a:t>
            </a:r>
            <a:endParaRPr lang="cs-CZ" sz="1000" b="1" u="sng" dirty="0">
              <a:solidFill>
                <a:srgbClr val="660066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cs-CZ" sz="700" dirty="0"/>
          </a:p>
          <a:p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Stavebník:            	Bytové družstvo Vánek</a:t>
            </a:r>
          </a:p>
          <a:p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		Vánková 795/4</a:t>
            </a:r>
          </a:p>
          <a:p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		181 00 Praha 8 - Čimice</a:t>
            </a:r>
          </a:p>
          <a:p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		IČ: 241 42 255</a:t>
            </a:r>
          </a:p>
          <a:p>
            <a:endParaRPr lang="cs-CZ" sz="2000" dirty="0"/>
          </a:p>
          <a:p>
            <a:r>
              <a:rPr lang="cs-CZ" sz="2000" b="1" u="sng" dirty="0">
                <a:solidFill>
                  <a:srgbClr val="660066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Zpracovatel posudku</a:t>
            </a:r>
            <a:endParaRPr lang="cs-CZ" sz="600" b="1" u="sng" dirty="0">
              <a:solidFill>
                <a:srgbClr val="660066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cs-CZ" sz="700" b="1" u="sng" dirty="0">
              <a:solidFill>
                <a:srgbClr val="660066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ARAGON ELL s.r.o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., IČ: 288 20 525, </a:t>
            </a:r>
          </a:p>
          <a:p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Ing. Lukáš Tauchman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, č. autorizace: 0602278</a:t>
            </a:r>
          </a:p>
        </p:txBody>
      </p:sp>
      <p:sp>
        <p:nvSpPr>
          <p:cNvPr id="9" name="Obdélník 8"/>
          <p:cNvSpPr/>
          <p:nvPr/>
        </p:nvSpPr>
        <p:spPr>
          <a:xfrm>
            <a:off x="34479" y="164744"/>
            <a:ext cx="91095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00B59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Posouzení stavu bytových domů </a:t>
            </a:r>
          </a:p>
          <a:p>
            <a:pPr algn="ctr"/>
            <a:r>
              <a:rPr lang="cs-CZ" sz="2400" b="1" dirty="0">
                <a:solidFill>
                  <a:srgbClr val="00B59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ul. Vánková 795 – 796, 797 - 803, </a:t>
            </a:r>
          </a:p>
          <a:p>
            <a:pPr algn="ctr"/>
            <a:r>
              <a:rPr lang="cs-CZ" sz="2400" b="1" dirty="0">
                <a:solidFill>
                  <a:srgbClr val="00B59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Praha 8 - Čimice</a:t>
            </a:r>
          </a:p>
        </p:txBody>
      </p:sp>
    </p:spTree>
    <p:extLst>
      <p:ext uri="{BB962C8B-B14F-4D97-AF65-F5344CB8AC3E}">
        <p14:creationId xmlns:p14="http://schemas.microsoft.com/office/powerpoint/2010/main" val="3621808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313036" y="1772816"/>
            <a:ext cx="8517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Vchodové dveře po nedávné výměně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Provedeny z kvalitních hliníkových profilů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Okna jsou též vyměněna, některá staršího data, 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Stav oken a dveří je vyhovující, nevyžaduje zásadní opravy</a:t>
            </a:r>
          </a:p>
          <a:p>
            <a:pPr marL="285750" indent="-285750" algn="just">
              <a:buFontTx/>
              <a:buChar char="-"/>
            </a:pPr>
            <a:endParaRPr lang="cs-CZ" b="1" dirty="0"/>
          </a:p>
          <a:p>
            <a:pPr algn="ctr"/>
            <a:r>
              <a:rPr lang="cs-CZ" b="1" dirty="0">
                <a:solidFill>
                  <a:srgbClr val="FF0000"/>
                </a:solidFill>
                <a:latin typeface="+mj-lt"/>
              </a:rPr>
              <a:t>Funkčně i konstrukčně v pořádku, není nutná jejich výměna.</a:t>
            </a:r>
          </a:p>
          <a:p>
            <a:pPr marL="285750" indent="-285750" algn="just">
              <a:buFontTx/>
              <a:buChar char="-"/>
            </a:pP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55261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5516" y="3105834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Obvodový plášť (objektů)</a:t>
            </a:r>
          </a:p>
        </p:txBody>
      </p:sp>
    </p:spTree>
    <p:extLst>
      <p:ext uri="{BB962C8B-B14F-4D97-AF65-F5344CB8AC3E}">
        <p14:creationId xmlns:p14="http://schemas.microsoft.com/office/powerpoint/2010/main" val="22990385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E3BC61D-74B6-4DB7-A107-733F23EE12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75297" y="1996541"/>
            <a:ext cx="5093184" cy="2864916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D4E25DD-FF11-4726-A4C5-723FC740F5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3" b="16508"/>
          <a:stretch/>
        </p:blipFill>
        <p:spPr>
          <a:xfrm>
            <a:off x="389653" y="1701200"/>
            <a:ext cx="5355570" cy="3455599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21833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5516" y="889843"/>
            <a:ext cx="87129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Nevykazuje zásadní statické poruchy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Popraskané styky mezi panely jsou dané typologií stavby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Dochází k lokálním zatékáním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Zásadní nedostatek tkví v nesplnění tepelně–technického parametrů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Množství tepelných mostů, způsobujících plísně v bytech</a:t>
            </a:r>
          </a:p>
          <a:p>
            <a:pPr algn="ctr">
              <a:lnSpc>
                <a:spcPct val="200000"/>
              </a:lnSpc>
            </a:pPr>
            <a:endParaRPr lang="cs-CZ" b="1" dirty="0">
              <a:latin typeface="+mj-lt"/>
            </a:endParaRPr>
          </a:p>
          <a:p>
            <a:pPr algn="ctr">
              <a:lnSpc>
                <a:spcPct val="200000"/>
              </a:lnSpc>
            </a:pPr>
            <a:r>
              <a:rPr lang="cs-CZ" b="1" dirty="0">
                <a:solidFill>
                  <a:srgbClr val="FF0000"/>
                </a:solidFill>
                <a:latin typeface="+mj-lt"/>
              </a:rPr>
              <a:t>Z hlediska energetických standardů, jsou obvodové panely nevyhovující a žádají opravu – zateplení. Panely v soklové části jsou namáhány odstřikující vodou a tím dochází k porušování povrchu panelů. </a:t>
            </a:r>
          </a:p>
        </p:txBody>
      </p:sp>
    </p:spTree>
    <p:extLst>
      <p:ext uri="{BB962C8B-B14F-4D97-AF65-F5344CB8AC3E}">
        <p14:creationId xmlns:p14="http://schemas.microsoft.com/office/powerpoint/2010/main" val="2571838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5516" y="2828835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Obvodový plášť </a:t>
            </a:r>
          </a:p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(výměníková stanice)</a:t>
            </a:r>
          </a:p>
        </p:txBody>
      </p:sp>
    </p:spTree>
    <p:extLst>
      <p:ext uri="{BB962C8B-B14F-4D97-AF65-F5344CB8AC3E}">
        <p14:creationId xmlns:p14="http://schemas.microsoft.com/office/powerpoint/2010/main" val="1265182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1" y="404664"/>
            <a:ext cx="91439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Vykazuje statické poruchy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Zejména odtržená atika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Trhliny v konstrukci - zatékání do omítek, degradace </a:t>
            </a:r>
          </a:p>
          <a:p>
            <a:pPr algn="ctr">
              <a:lnSpc>
                <a:spcPct val="200000"/>
              </a:lnSpc>
            </a:pPr>
            <a:r>
              <a:rPr lang="cs-CZ" b="1" dirty="0">
                <a:solidFill>
                  <a:srgbClr val="FF0000"/>
                </a:solidFill>
                <a:latin typeface="+mj-lt"/>
              </a:rPr>
              <a:t>Staticky i funkčně porušená, nezbytná oprava.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68A36E3-0947-49FB-A505-D4BF410165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41"/>
          <a:stretch/>
        </p:blipFill>
        <p:spPr>
          <a:xfrm>
            <a:off x="232084" y="2956459"/>
            <a:ext cx="4044707" cy="3640893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E379997-C769-45C1-A5FD-11416A64AF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" t="9543" r="12425" b="12613"/>
          <a:stretch/>
        </p:blipFill>
        <p:spPr>
          <a:xfrm>
            <a:off x="4572000" y="3176793"/>
            <a:ext cx="4323765" cy="3132527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462269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ED0AE86-A865-4476-989B-2FAE8C6CD8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520" y="4251818"/>
            <a:ext cx="3744416" cy="241754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8E9ED99-4B22-4BF5-ACC2-3278142DBE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4516" y="668693"/>
            <a:ext cx="3840425" cy="2880319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872794C-21F9-40DD-89BC-774CA4C002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88638"/>
            <a:ext cx="5088567" cy="3816425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99C6039-9D85-426E-B879-C11297C582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5"/>
          <a:stretch/>
        </p:blipFill>
        <p:spPr>
          <a:xfrm>
            <a:off x="395535" y="4251818"/>
            <a:ext cx="3924945" cy="241754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81321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5516" y="3105834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Lodžie</a:t>
            </a:r>
          </a:p>
        </p:txBody>
      </p:sp>
    </p:spTree>
    <p:extLst>
      <p:ext uri="{BB962C8B-B14F-4D97-AF65-F5344CB8AC3E}">
        <p14:creationId xmlns:p14="http://schemas.microsoft.com/office/powerpoint/2010/main" val="1795998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P13000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78" y="4437112"/>
            <a:ext cx="3060869" cy="2296496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P1300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36" y="188640"/>
            <a:ext cx="3063911" cy="4088054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F957FBC-1118-4A47-8E38-7C484DCEFE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4" t="40433" b="3426"/>
          <a:stretch/>
        </p:blipFill>
        <p:spPr>
          <a:xfrm>
            <a:off x="3350704" y="188640"/>
            <a:ext cx="5577272" cy="3024336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9149F31-E108-4AD9-B75C-0481DC4C0B8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6"/>
          <a:stretch/>
        </p:blipFill>
        <p:spPr>
          <a:xfrm>
            <a:off x="3347864" y="3351768"/>
            <a:ext cx="5580112" cy="3381840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669799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31070" y="188640"/>
            <a:ext cx="888185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Zjevné poruchy a dožilost materiálů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Netěsnostmi a spárami dochází k zatékání a degradaci vrstev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Klempířské prvky jsou dožilé, koroze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Zábradlí lodžií, koroze, porušená tuhost a statika konstrukce</a:t>
            </a:r>
          </a:p>
          <a:p>
            <a:pPr algn="ctr"/>
            <a:r>
              <a:rPr lang="cs-CZ" i="1" dirty="0">
                <a:latin typeface="+mj-lt"/>
              </a:rPr>
              <a:t> </a:t>
            </a:r>
          </a:p>
          <a:p>
            <a:pPr algn="ctr"/>
            <a:r>
              <a:rPr lang="cs-CZ" b="1" dirty="0">
                <a:solidFill>
                  <a:srgbClr val="FF0000"/>
                </a:solidFill>
                <a:latin typeface="+mj-lt"/>
              </a:rPr>
              <a:t>Funkčně i konstrukčně dožilé či dožívající, v některých případech havarijní či </a:t>
            </a:r>
            <a:r>
              <a:rPr lang="cs-CZ" b="1" dirty="0" err="1">
                <a:solidFill>
                  <a:srgbClr val="FF0000"/>
                </a:solidFill>
                <a:latin typeface="+mj-lt"/>
              </a:rPr>
              <a:t>předhavarijní</a:t>
            </a:r>
            <a:r>
              <a:rPr lang="cs-CZ" b="1" dirty="0">
                <a:solidFill>
                  <a:srgbClr val="FF0000"/>
                </a:solidFill>
                <a:latin typeface="+mj-lt"/>
              </a:rPr>
              <a:t> stav, nutná rekonstrukce!</a:t>
            </a:r>
          </a:p>
        </p:txBody>
      </p:sp>
      <p:pic>
        <p:nvPicPr>
          <p:cNvPr id="7" name="Picture 3" descr="P1300045">
            <a:extLst>
              <a:ext uri="{FF2B5EF4-FFF2-40B4-BE49-F238E27FC236}">
                <a16:creationId xmlns:a16="http://schemas.microsoft.com/office/drawing/2014/main" id="{434BB72A-51FD-4254-AEEE-6F53F3BB5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1048"/>
            <a:ext cx="3672408" cy="272040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3568942-C6F6-4131-B77A-D2C8E33350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875" b="51400"/>
          <a:stretch/>
        </p:blipFill>
        <p:spPr>
          <a:xfrm>
            <a:off x="4559831" y="3863195"/>
            <a:ext cx="4188633" cy="2718255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11654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33992" y="332656"/>
            <a:ext cx="8876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660066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Odborníci podílející se na zpracování posudku</a:t>
            </a:r>
            <a:endParaRPr lang="cs-CZ" sz="700" b="1" dirty="0">
              <a:solidFill>
                <a:srgbClr val="660066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3061EB62-54ED-44DB-A963-00539A1825DD}"/>
              </a:ext>
            </a:extLst>
          </p:cNvPr>
          <p:cNvSpPr/>
          <p:nvPr/>
        </p:nvSpPr>
        <p:spPr>
          <a:xfrm>
            <a:off x="270417" y="1200809"/>
            <a:ext cx="887601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Ing. Lukáš Tauchman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- autorizovaný stavební inženýr</a:t>
            </a:r>
          </a:p>
          <a:p>
            <a:pPr>
              <a:lnSpc>
                <a:spcPct val="200000"/>
              </a:lnSpc>
            </a:pPr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Ing. Hynek </a:t>
            </a:r>
            <a:r>
              <a:rPr lang="cs-CZ" sz="1600" b="1" dirty="0" err="1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Stiehl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- autorizovaný statik</a:t>
            </a:r>
          </a:p>
          <a:p>
            <a:pPr>
              <a:lnSpc>
                <a:spcPct val="200000"/>
              </a:lnSpc>
            </a:pPr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Ing. Pavel </a:t>
            </a:r>
            <a:r>
              <a:rPr lang="cs-CZ" sz="1600" b="1" dirty="0" err="1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Doškář</a:t>
            </a:r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- autorizovaný inženýr pro techniku staveb</a:t>
            </a:r>
          </a:p>
          <a:p>
            <a:pPr>
              <a:lnSpc>
                <a:spcPct val="200000"/>
              </a:lnSpc>
            </a:pPr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Ing. Eduard Kadlec 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- autorizovaný inženýr pro vzduchotechniku</a:t>
            </a:r>
          </a:p>
          <a:p>
            <a:pPr>
              <a:lnSpc>
                <a:spcPct val="200000"/>
              </a:lnSpc>
            </a:pPr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Bc. Pavel Šafránek 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- autorizovaný technik pro elektroinstalace budov</a:t>
            </a:r>
          </a:p>
          <a:p>
            <a:pPr>
              <a:lnSpc>
                <a:spcPct val="200000"/>
              </a:lnSpc>
            </a:pPr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Ing. Pavel Šimek 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– stavební inženýr</a:t>
            </a:r>
          </a:p>
          <a:p>
            <a:pPr>
              <a:lnSpc>
                <a:spcPct val="200000"/>
              </a:lnSpc>
            </a:pPr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Jiří Doležal 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– stavební technik</a:t>
            </a:r>
          </a:p>
          <a:p>
            <a:pPr>
              <a:lnSpc>
                <a:spcPct val="200000"/>
              </a:lnSpc>
            </a:pPr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Jiří Vobořil 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– rozpočet</a:t>
            </a:r>
          </a:p>
          <a:p>
            <a:pPr>
              <a:lnSpc>
                <a:spcPct val="200000"/>
              </a:lnSpc>
            </a:pPr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Josef Mikyska 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– projektant elektroinstalace</a:t>
            </a:r>
          </a:p>
          <a:p>
            <a:pPr>
              <a:lnSpc>
                <a:spcPct val="200000"/>
              </a:lnSpc>
            </a:pPr>
            <a:r>
              <a:rPr lang="cs-CZ" sz="16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Dr.-Ing. Petr Jůn </a:t>
            </a:r>
            <a:r>
              <a:rPr lang="cs-CZ" sz="16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- autorizovaný stavební inženýr</a:t>
            </a:r>
          </a:p>
          <a:p>
            <a:endParaRPr lang="cs-CZ" sz="1600" dirty="0">
              <a:solidFill>
                <a:srgbClr val="000000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8485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5516" y="3105834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Střešní plášť</a:t>
            </a:r>
          </a:p>
        </p:txBody>
      </p:sp>
    </p:spTree>
    <p:extLst>
      <p:ext uri="{BB962C8B-B14F-4D97-AF65-F5344CB8AC3E}">
        <p14:creationId xmlns:p14="http://schemas.microsoft.com/office/powerpoint/2010/main" val="622934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14EEF37-8620-4A98-9A80-99CD2ED20B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59807" y="1685625"/>
            <a:ext cx="6287010" cy="3536443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14035E4-CCEC-49EB-B03D-28BA1E33E6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035" y="260648"/>
            <a:ext cx="4628006" cy="2603253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10" name="Picture 10" descr="167">
            <a:extLst>
              <a:ext uri="{FF2B5EF4-FFF2-40B4-BE49-F238E27FC236}">
                <a16:creationId xmlns:a16="http://schemas.microsoft.com/office/drawing/2014/main" id="{B77F4A2E-69FD-4907-A45C-82811553E3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3"/>
          <a:stretch/>
        </p:blipFill>
        <p:spPr bwMode="auto">
          <a:xfrm>
            <a:off x="4166034" y="3140968"/>
            <a:ext cx="4628005" cy="3456384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2520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0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585" y="3573016"/>
            <a:ext cx="4212759" cy="3070680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125">
            <a:extLst>
              <a:ext uri="{FF2B5EF4-FFF2-40B4-BE49-F238E27FC236}">
                <a16:creationId xmlns:a16="http://schemas.microsoft.com/office/drawing/2014/main" id="{6E405C32-D239-489E-A6F3-61ACFE722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70" y="3573016"/>
            <a:ext cx="4176464" cy="308351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145">
            <a:extLst>
              <a:ext uri="{FF2B5EF4-FFF2-40B4-BE49-F238E27FC236}">
                <a16:creationId xmlns:a16="http://schemas.microsoft.com/office/drawing/2014/main" id="{6E636B11-3887-43A8-9BFE-2CCB77668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585" y="248771"/>
            <a:ext cx="4219964" cy="308351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161">
            <a:extLst>
              <a:ext uri="{FF2B5EF4-FFF2-40B4-BE49-F238E27FC236}">
                <a16:creationId xmlns:a16="http://schemas.microsoft.com/office/drawing/2014/main" id="{0C856D4A-21D2-41F6-A19D-B48BD608D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8770"/>
            <a:ext cx="4176464" cy="308351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4079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D0AAB41-CC9C-41B2-AA07-032AB79786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43661"/>
            <a:ext cx="3744416" cy="280831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7E94290-E0BD-43DC-8AF6-AC91E9FD94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" t="-9" r="-5600" b="36359"/>
          <a:stretch/>
        </p:blipFill>
        <p:spPr>
          <a:xfrm>
            <a:off x="574299" y="3367919"/>
            <a:ext cx="4019607" cy="3112569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3E1FE832-8DA3-444B-B5FA-FC04A56866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7"/>
          <a:stretch/>
        </p:blipFill>
        <p:spPr>
          <a:xfrm>
            <a:off x="5364088" y="3353315"/>
            <a:ext cx="2510010" cy="3112568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D450E15-2556-4CF9-91A7-267C5559E4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243661"/>
            <a:ext cx="3744416" cy="280831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18685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462" y="1916832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Konstrukčně dvouplášťová střecha s provětrávanou mezerou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Dřevěný horní plášť 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Živičná krytina je dožilá v havarijním stavu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Časté zatékání</a:t>
            </a:r>
          </a:p>
          <a:p>
            <a:pPr algn="ctr">
              <a:lnSpc>
                <a:spcPct val="200000"/>
              </a:lnSpc>
            </a:pPr>
            <a:r>
              <a:rPr lang="cs-CZ" b="1" dirty="0">
                <a:solidFill>
                  <a:srgbClr val="FF0000"/>
                </a:solidFill>
                <a:latin typeface="+mj-lt"/>
              </a:rPr>
              <a:t>Funkčně dožilá, havarijní stav krytiny, nutná rekonstrukce!</a:t>
            </a:r>
          </a:p>
        </p:txBody>
      </p:sp>
    </p:spTree>
    <p:extLst>
      <p:ext uri="{BB962C8B-B14F-4D97-AF65-F5344CB8AC3E}">
        <p14:creationId xmlns:p14="http://schemas.microsoft.com/office/powerpoint/2010/main" val="13051612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43508" y="2564904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Hromosvodná soustava </a:t>
            </a:r>
          </a:p>
        </p:txBody>
      </p:sp>
      <p:sp>
        <p:nvSpPr>
          <p:cNvPr id="6" name="Obdélník 5"/>
          <p:cNvSpPr/>
          <p:nvPr/>
        </p:nvSpPr>
        <p:spPr>
          <a:xfrm>
            <a:off x="287953" y="3429000"/>
            <a:ext cx="88560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Klempířské a zámečnické konstrukce</a:t>
            </a:r>
          </a:p>
        </p:txBody>
      </p:sp>
    </p:spTree>
    <p:extLst>
      <p:ext uri="{BB962C8B-B14F-4D97-AF65-F5344CB8AC3E}">
        <p14:creationId xmlns:p14="http://schemas.microsoft.com/office/powerpoint/2010/main" val="30637676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1300058">
            <a:extLst>
              <a:ext uri="{FF2B5EF4-FFF2-40B4-BE49-F238E27FC236}">
                <a16:creationId xmlns:a16="http://schemas.microsoft.com/office/drawing/2014/main" id="{B24B2185-11BF-40AC-BB50-D1D1B23CA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88" y="202230"/>
            <a:ext cx="3268552" cy="3801413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128">
            <a:extLst>
              <a:ext uri="{FF2B5EF4-FFF2-40B4-BE49-F238E27FC236}">
                <a16:creationId xmlns:a16="http://schemas.microsoft.com/office/drawing/2014/main" id="{012EEC4F-280A-4C42-B38E-F77A62AC7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262264"/>
            <a:ext cx="3268552" cy="244827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6C9A9EC-A713-4854-8D0F-E104AFE202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4" t="4520" r="15254" b="18644"/>
          <a:stretch/>
        </p:blipFill>
        <p:spPr>
          <a:xfrm>
            <a:off x="6143904" y="4278085"/>
            <a:ext cx="2808312" cy="2432451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F741865-56B3-4DED-9F6B-7C59F8841B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927" y="203651"/>
            <a:ext cx="5164561" cy="3801413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3C8C993-7F35-40D3-9AB0-4475D0626B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53" b="24318"/>
          <a:stretch/>
        </p:blipFill>
        <p:spPr>
          <a:xfrm>
            <a:off x="251520" y="4253262"/>
            <a:ext cx="1872208" cy="2457273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940395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7504" y="116632"/>
            <a:ext cx="885698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latin typeface="+mj-lt"/>
              </a:rPr>
              <a:t>Hromosvodná soustava 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Známky opotřebení (kroucení drátu, koroze úhelníků a podpor, atd.)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Podléhá revizním kontrolám, je funkční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Při rekonstrukci střechy a fasády nutná její výměna</a:t>
            </a:r>
          </a:p>
          <a:p>
            <a:pPr algn="ctr"/>
            <a:endParaRPr lang="cs-CZ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cs-CZ" b="1" dirty="0">
                <a:solidFill>
                  <a:srgbClr val="FF0000"/>
                </a:solidFill>
                <a:latin typeface="+mj-lt"/>
              </a:rPr>
              <a:t>Funkční a podmíněná výměna.</a:t>
            </a:r>
          </a:p>
          <a:p>
            <a:pPr marL="285750" indent="-285750" algn="just">
              <a:buFontTx/>
              <a:buChar char="-"/>
            </a:pPr>
            <a:endParaRPr lang="cs-CZ" dirty="0">
              <a:latin typeface="+mj-lt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43976" y="3068960"/>
            <a:ext cx="885604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latin typeface="+mj-lt"/>
              </a:rPr>
              <a:t>Klempířské a zámečnické konstrukce</a:t>
            </a:r>
          </a:p>
          <a:p>
            <a:pPr algn="just"/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Známky dožilosti, údržba pouze náhodná , opotřebení časem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Nevhodné provedení detailů (ostění, rám okna, lemování zdí, okapnice lodžií, oplechování stříšky lodžie a zadních vstupů, atd.)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Koroze místy zasahuje do hloubky materiálů</a:t>
            </a:r>
            <a:endParaRPr lang="cs-CZ" b="1" dirty="0">
              <a:latin typeface="+mj-lt"/>
            </a:endParaRPr>
          </a:p>
          <a:p>
            <a:pPr algn="ctr"/>
            <a:endParaRPr lang="cs-CZ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cs-CZ" b="1" dirty="0">
                <a:solidFill>
                  <a:srgbClr val="FF0000"/>
                </a:solidFill>
                <a:latin typeface="+mj-lt"/>
              </a:rPr>
              <a:t>Funkční a podmíněná výměna.</a:t>
            </a:r>
          </a:p>
          <a:p>
            <a:pPr algn="just"/>
            <a:endParaRPr lang="cs-CZ" b="1" dirty="0">
              <a:latin typeface="+mj-lt"/>
            </a:endParaRPr>
          </a:p>
          <a:p>
            <a:pPr algn="just"/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63825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058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Zdravotně technické instalace</a:t>
            </a:r>
          </a:p>
        </p:txBody>
      </p:sp>
    </p:spTree>
    <p:extLst>
      <p:ext uri="{BB962C8B-B14F-4D97-AF65-F5344CB8AC3E}">
        <p14:creationId xmlns:p14="http://schemas.microsoft.com/office/powerpoint/2010/main" val="40901099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8114E62-C313-408B-A9B2-9C82C15097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7"/>
          <a:stretch/>
        </p:blipFill>
        <p:spPr>
          <a:xfrm>
            <a:off x="4694719" y="1124744"/>
            <a:ext cx="4248472" cy="407707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32C9383-C403-481F-BB29-2694CCEA90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9" r="10376"/>
          <a:stretch/>
        </p:blipFill>
        <p:spPr>
          <a:xfrm>
            <a:off x="216024" y="793913"/>
            <a:ext cx="4248472" cy="4941168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35191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8807B45-AA4D-423F-95FF-BED32DF2C7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80"/>
          <a:stretch/>
        </p:blipFill>
        <p:spPr>
          <a:xfrm>
            <a:off x="1763688" y="3789040"/>
            <a:ext cx="5925230" cy="2880320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C52D38A-CDEA-496C-89E3-3D03D30DA4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40" y="259025"/>
            <a:ext cx="4419263" cy="3314447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C74EE95-2D1F-4F45-8794-27B98653EA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5"/>
          <a:stretch/>
        </p:blipFill>
        <p:spPr>
          <a:xfrm>
            <a:off x="5004047" y="262270"/>
            <a:ext cx="3905351" cy="331120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54286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843677"/>
            <a:ext cx="864096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600" dirty="0">
              <a:latin typeface="+mj-lt"/>
            </a:endParaRP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Špatné provedení podpor rozvodů, prověšené rozvody</a:t>
            </a: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Kulové uzávěry stoupaček (plastové) bez možnosti výměny či přetěsnění, po letech provozu částečně nefunkční (zarostlé)</a:t>
            </a: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Uzávěry nejsou osazeny podle montážních předpisů </a:t>
            </a: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Statické vyvažovací ventily chybí jejich vyregulování průtoku</a:t>
            </a: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Tepelná izolace rozvodů neodpovídá vyhlášce č. 193/2007 Sb. </a:t>
            </a: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Na odbočce požárního vodovodu chybí zpětná klapka</a:t>
            </a: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Na prostupech požárními předěly (stropy) chybí protipožární ucpávky</a:t>
            </a:r>
          </a:p>
          <a:p>
            <a:pPr algn="ctr">
              <a:lnSpc>
                <a:spcPct val="200000"/>
              </a:lnSpc>
            </a:pPr>
            <a:r>
              <a:rPr lang="cs-CZ" b="1" dirty="0">
                <a:solidFill>
                  <a:srgbClr val="FF0000"/>
                </a:solidFill>
                <a:latin typeface="+mj-lt"/>
              </a:rPr>
              <a:t>Doporučená částečná oprava (úprava) rozvodů.</a:t>
            </a:r>
          </a:p>
        </p:txBody>
      </p:sp>
    </p:spTree>
    <p:extLst>
      <p:ext uri="{BB962C8B-B14F-4D97-AF65-F5344CB8AC3E}">
        <p14:creationId xmlns:p14="http://schemas.microsoft.com/office/powerpoint/2010/main" val="13909307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058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Vytápění</a:t>
            </a:r>
          </a:p>
        </p:txBody>
      </p:sp>
    </p:spTree>
    <p:extLst>
      <p:ext uri="{BB962C8B-B14F-4D97-AF65-F5344CB8AC3E}">
        <p14:creationId xmlns:p14="http://schemas.microsoft.com/office/powerpoint/2010/main" val="15404615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51520" y="188640"/>
            <a:ext cx="864096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600" b="1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Částečně chybí či nejsou správně nastavené termostatické hlavice na některých radiátorech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Na patách stoupaček chybí statické vyvažovací ventily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Tepelná izolace neodpovídá požadavku vyhlášky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V souvislosti se zateplením, nutné přepočítání hydrauliky systému (osazení nových regulátorů, tlakové diference, apod.)</a:t>
            </a:r>
          </a:p>
          <a:p>
            <a:pPr algn="ctr">
              <a:lnSpc>
                <a:spcPct val="200000"/>
              </a:lnSpc>
            </a:pPr>
            <a:r>
              <a:rPr lang="cs-CZ" b="1" dirty="0">
                <a:solidFill>
                  <a:srgbClr val="FF0000"/>
                </a:solidFill>
                <a:latin typeface="+mj-lt"/>
              </a:rPr>
              <a:t>Doporučená částečná oprava (úprava).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cs-CZ" dirty="0">
              <a:latin typeface="+mj-lt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ADEC41F-009E-4A9D-96FC-99E3F8B784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289" y="4486298"/>
            <a:ext cx="2492147" cy="1869110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F162F9B-A498-45C7-9E7C-C527710C50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78465" y="4743290"/>
            <a:ext cx="2564849" cy="1923637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B117E69-A565-44C8-97CB-5EA7DFE399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86"/>
          <a:stretch/>
        </p:blipFill>
        <p:spPr>
          <a:xfrm>
            <a:off x="5483861" y="4725144"/>
            <a:ext cx="3405780" cy="1944216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41857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058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Elektroinstalace</a:t>
            </a:r>
          </a:p>
        </p:txBody>
      </p:sp>
    </p:spTree>
    <p:extLst>
      <p:ext uri="{BB962C8B-B14F-4D97-AF65-F5344CB8AC3E}">
        <p14:creationId xmlns:p14="http://schemas.microsoft.com/office/powerpoint/2010/main" val="17230166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A4DF932D-A64B-406B-A82D-B41A2B89D7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47015" y="1708554"/>
            <a:ext cx="6130324" cy="3448307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EA395E36-A83F-4142-8353-D3570B59CE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9313" y="1164187"/>
            <a:ext cx="3788950" cy="218084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26BB34EE-B6FC-4103-9D87-30AE73D08E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1" t="15025" r="42769" b="21234"/>
          <a:stretch/>
        </p:blipFill>
        <p:spPr>
          <a:xfrm>
            <a:off x="1115616" y="4337628"/>
            <a:ext cx="3096344" cy="2160241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377761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43508" y="289679"/>
            <a:ext cx="885698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Vysoká opotřebovanost společných elektrických rozvodů</a:t>
            </a: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Nevyhovující průřez hlavního domovního (stoupacího) vedení</a:t>
            </a: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Nedostatečný počet zásuvkových obvodů v kuchyni, v některých koupelnách není provedená doplňková ochrana proudovým chráničem, stávající ochrana pouze nulováním </a:t>
            </a:r>
          </a:p>
          <a:p>
            <a:pPr marL="285750" lvl="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Nevyhovující osvětlení společných prostor</a:t>
            </a:r>
          </a:p>
          <a:p>
            <a:pPr lvl="0" algn="just">
              <a:lnSpc>
                <a:spcPct val="200000"/>
              </a:lnSpc>
            </a:pPr>
            <a:r>
              <a:rPr lang="cs-CZ" dirty="0">
                <a:latin typeface="+mj-lt"/>
              </a:rPr>
              <a:t>Pozn. v době realizace byl maximální soudobý příkon bytu ve stupni „B“ 8,8kW v současné době je 11kW.</a:t>
            </a:r>
          </a:p>
          <a:p>
            <a:pPr lvl="0" algn="just">
              <a:lnSpc>
                <a:spcPct val="200000"/>
              </a:lnSpc>
            </a:pPr>
            <a:endParaRPr lang="cs-CZ" dirty="0">
              <a:latin typeface="+mj-lt"/>
            </a:endParaRPr>
          </a:p>
          <a:p>
            <a:pPr algn="ctr">
              <a:lnSpc>
                <a:spcPct val="200000"/>
              </a:lnSpc>
            </a:pPr>
            <a:r>
              <a:rPr lang="cs-CZ" b="1" dirty="0">
                <a:solidFill>
                  <a:srgbClr val="FF0000"/>
                </a:solidFill>
                <a:latin typeface="+mj-lt"/>
              </a:rPr>
              <a:t>Doporučená výměna rozvodů elektro a osvětlení společných prostor.</a:t>
            </a:r>
            <a:endParaRPr lang="cs-CZ" dirty="0">
              <a:latin typeface="+mj-lt"/>
            </a:endParaRPr>
          </a:p>
          <a:p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604344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058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Vzduchotechnika</a:t>
            </a:r>
          </a:p>
        </p:txBody>
      </p:sp>
    </p:spTree>
    <p:extLst>
      <p:ext uri="{BB962C8B-B14F-4D97-AF65-F5344CB8AC3E}">
        <p14:creationId xmlns:p14="http://schemas.microsoft.com/office/powerpoint/2010/main" val="33854285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9512" y="260648"/>
            <a:ext cx="871296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600" b="1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Nefunkční a nezkoordinované ovládání odtahových ventilátorů z jednotlivých bytů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Není zajištěno vyregulování průtoku odváděného vzduchu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Porušena protipožární izolace odtahového potrubí v instalačním jádru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Dožilá soustava zařízení VZT na střeše</a:t>
            </a:r>
          </a:p>
          <a:p>
            <a:pPr algn="ctr"/>
            <a:r>
              <a:rPr lang="cs-CZ" dirty="0">
                <a:latin typeface="+mj-lt"/>
              </a:rPr>
              <a:t> </a:t>
            </a:r>
            <a:r>
              <a:rPr lang="cs-CZ" b="1" dirty="0">
                <a:solidFill>
                  <a:srgbClr val="FF0000"/>
                </a:solidFill>
                <a:latin typeface="+mj-lt"/>
              </a:rPr>
              <a:t>Doporučená oprava, výměna.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F9C383A-4657-43F2-8605-64A1898993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3" r="38542" b="16058"/>
          <a:stretch/>
        </p:blipFill>
        <p:spPr>
          <a:xfrm>
            <a:off x="395536" y="4114495"/>
            <a:ext cx="2952328" cy="2554865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5C29032-C491-4083-BAA5-145EEC5E7D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9" b="37714"/>
          <a:stretch/>
        </p:blipFill>
        <p:spPr>
          <a:xfrm>
            <a:off x="3707904" y="4077072"/>
            <a:ext cx="5152488" cy="2592288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358518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058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Výtahy</a:t>
            </a:r>
          </a:p>
        </p:txBody>
      </p:sp>
    </p:spTree>
    <p:extLst>
      <p:ext uri="{BB962C8B-B14F-4D97-AF65-F5344CB8AC3E}">
        <p14:creationId xmlns:p14="http://schemas.microsoft.com/office/powerpoint/2010/main" val="31386505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1628507"/>
            <a:ext cx="871296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sz="600" b="1" dirty="0">
              <a:latin typeface="+mj-lt"/>
            </a:endParaRPr>
          </a:p>
          <a:p>
            <a:pPr algn="just"/>
            <a:endParaRPr lang="cs-CZ" sz="600" b="1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Výtahy podléhají pravidelným revizím ze kterých vyplývá nutnost jejich výměny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Jsou technologicky i morálně dožilé.</a:t>
            </a:r>
          </a:p>
          <a:p>
            <a:pPr algn="just"/>
            <a:r>
              <a:rPr lang="cs-CZ" dirty="0">
                <a:latin typeface="+mj-lt"/>
              </a:rPr>
              <a:t> </a:t>
            </a:r>
          </a:p>
          <a:p>
            <a:pPr algn="just"/>
            <a:endParaRPr lang="cs-CZ" dirty="0">
              <a:latin typeface="+mj-lt"/>
            </a:endParaRPr>
          </a:p>
          <a:p>
            <a:pPr algn="ctr"/>
            <a:r>
              <a:rPr lang="cs-CZ" dirty="0">
                <a:latin typeface="+mj-lt"/>
              </a:rPr>
              <a:t> 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rgbClr val="FF0000"/>
                </a:solidFill>
                <a:latin typeface="+mj-lt"/>
              </a:rPr>
              <a:t>Nutná výměna.</a:t>
            </a:r>
          </a:p>
          <a:p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89003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23528" y="1490007"/>
            <a:ext cx="8568952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600" dirty="0">
              <a:latin typeface="+mj-lt"/>
            </a:endParaRPr>
          </a:p>
          <a:p>
            <a:endParaRPr lang="cs-CZ" sz="600" dirty="0">
              <a:latin typeface="+mj-lt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Původní projektová dokumentace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Místní šetření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+mj-lt"/>
              </a:rPr>
              <a:t>Prohlídka objektů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+mj-lt"/>
              </a:rPr>
              <a:t>Sondy do střešního pláště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Poznatky a upozornění stavebníka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Stavební zákon, jeho prováděcí předpisy a ČSN</a:t>
            </a:r>
          </a:p>
          <a:p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08070BC1-94CA-42CA-94D6-F61A201C6858}"/>
              </a:ext>
            </a:extLst>
          </p:cNvPr>
          <p:cNvSpPr/>
          <p:nvPr/>
        </p:nvSpPr>
        <p:spPr>
          <a:xfrm>
            <a:off x="2735796" y="332656"/>
            <a:ext cx="37444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Vstupní podklady</a:t>
            </a:r>
          </a:p>
          <a:p>
            <a:endParaRPr lang="cs-CZ" sz="600" b="1" u="sng" dirty="0">
              <a:solidFill>
                <a:srgbClr val="660066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039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27406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Závěrečné zhodnocení konstrukcí bytového domu Vánek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06732"/>
              </p:ext>
            </p:extLst>
          </p:nvPr>
        </p:nvGraphicFramePr>
        <p:xfrm>
          <a:off x="1043608" y="908720"/>
          <a:ext cx="6624737" cy="56612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4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Konstrukce</a:t>
                      </a: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Priorita rekonstrukce</a:t>
                      </a: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46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založení objektu</a:t>
                      </a:r>
                      <a:endParaRPr lang="cs-CZ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>
                          <a:effectLst/>
                          <a:latin typeface="+mj-lt"/>
                        </a:rPr>
                        <a:t>Není vyžadována</a:t>
                      </a:r>
                      <a:endParaRPr lang="cs-CZ" sz="1100" b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3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hydroizolace spodní stavby</a:t>
                      </a:r>
                      <a:endParaRPr lang="cs-CZ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Nutná rekonstrukce</a:t>
                      </a:r>
                      <a:endParaRPr lang="cs-CZ" sz="11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7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okapový chodník</a:t>
                      </a:r>
                      <a:endParaRPr lang="cs-CZ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Nutná rekonstrukce</a:t>
                      </a:r>
                      <a:endParaRPr lang="cs-CZ" sz="11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91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předložená schodiště</a:t>
                      </a:r>
                      <a:endParaRPr lang="cs-CZ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Nutná rekonstrukce</a:t>
                      </a:r>
                      <a:endParaRPr lang="cs-CZ" sz="11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vchodové dveře</a:t>
                      </a:r>
                      <a:r>
                        <a:rPr lang="cs-CZ" sz="16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okenní výplně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cs-CZ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>
                          <a:effectLst/>
                          <a:latin typeface="+mj-lt"/>
                        </a:rPr>
                        <a:t>Není vyžadována</a:t>
                      </a:r>
                      <a:endParaRPr lang="cs-CZ" sz="1100" b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obvodový plášť</a:t>
                      </a:r>
                      <a:endParaRPr lang="cs-CZ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Doporučená rekonstrukce</a:t>
                      </a:r>
                      <a:endParaRPr lang="cs-CZ" sz="1100" b="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3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lodžie</a:t>
                      </a:r>
                      <a:endParaRPr lang="cs-CZ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0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Nutná rekonstrukce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97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střešní plášť</a:t>
                      </a:r>
                      <a:endParaRPr lang="cs-CZ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Nutná rekonstrukce</a:t>
                      </a:r>
                      <a:endParaRPr lang="cs-CZ" sz="11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hromosvodná soustava</a:t>
                      </a:r>
                      <a:endParaRPr lang="cs-CZ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Doporučená rekonstrukce</a:t>
                      </a:r>
                      <a:endParaRPr lang="cs-CZ" sz="1100" b="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3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klempířské a zámečnické</a:t>
                      </a:r>
                      <a:endParaRPr lang="cs-CZ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Nutná rekonstrukce</a:t>
                      </a:r>
                      <a:endParaRPr lang="cs-CZ" sz="11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3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zdravotně technické instalace</a:t>
                      </a:r>
                      <a:endParaRPr lang="cs-CZ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Doporučená rekonstrukce</a:t>
                      </a:r>
                      <a:endParaRPr lang="cs-CZ" sz="1100" b="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63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vytápění</a:t>
                      </a:r>
                      <a:endParaRPr lang="cs-CZ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Doporučená rekonstrukce</a:t>
                      </a:r>
                      <a:endParaRPr lang="cs-CZ" sz="1100" b="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elektroinstalace</a:t>
                      </a:r>
                      <a:endParaRPr lang="cs-CZ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Doporučená rekonstrukce</a:t>
                      </a:r>
                      <a:endParaRPr lang="cs-CZ" sz="1100" b="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vzduchotechnika</a:t>
                      </a:r>
                      <a:endParaRPr lang="cs-CZ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Doporučená rekonstrukce</a:t>
                      </a:r>
                      <a:endParaRPr lang="cs-CZ" sz="1100" b="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technologie výtahů</a:t>
                      </a:r>
                      <a:endParaRPr lang="cs-CZ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Nutná rekonstrukce</a:t>
                      </a:r>
                      <a:endParaRPr lang="cs-CZ" sz="11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44263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2060848"/>
            <a:ext cx="84249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4400" b="1" cap="all" dirty="0">
                <a:ln w="9000" cmpd="sng">
                  <a:solidFill>
                    <a:srgbClr val="00B59D"/>
                  </a:solidFill>
                  <a:prstDash val="solid"/>
                </a:ln>
                <a:solidFill>
                  <a:srgbClr val="00B59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Návrh oprav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4400" b="1" cap="all" dirty="0">
                <a:ln w="9000" cmpd="sng">
                  <a:solidFill>
                    <a:srgbClr val="00B59D"/>
                  </a:solidFill>
                  <a:prstDash val="solid"/>
                </a:ln>
                <a:solidFill>
                  <a:srgbClr val="00B59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4400" b="1" cap="all" dirty="0">
                <a:ln w="9000" cmpd="sng">
                  <a:solidFill>
                    <a:srgbClr val="00B59D"/>
                  </a:solidFill>
                  <a:prstDash val="solid"/>
                </a:ln>
                <a:solidFill>
                  <a:srgbClr val="00B59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revitalizace domu</a:t>
            </a:r>
          </a:p>
        </p:txBody>
      </p:sp>
    </p:spTree>
    <p:extLst>
      <p:ext uri="{BB962C8B-B14F-4D97-AF65-F5344CB8AC3E}">
        <p14:creationId xmlns:p14="http://schemas.microsoft.com/office/powerpoint/2010/main" val="31369214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98167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Střešní konstrukce</a:t>
            </a:r>
          </a:p>
        </p:txBody>
      </p:sp>
    </p:spTree>
    <p:extLst>
      <p:ext uri="{BB962C8B-B14F-4D97-AF65-F5344CB8AC3E}">
        <p14:creationId xmlns:p14="http://schemas.microsoft.com/office/powerpoint/2010/main" val="23283360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9512" y="188640"/>
            <a:ext cx="8784976" cy="3329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Princip návrhu rekonstrukce dvouplášťové střechy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Zateplení spodního pláště - foukané izolace do větrané vzduchové mezery 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Zachování principu odvětrání (dvouplášťová střecha) - samotížné větrací hlavice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Nová hydroizolační vrstva ze sanačního asfaltového pásu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8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794C0E7-B2E1-4092-8597-758AC45DB4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" t="16582" r="1963" b="18810"/>
          <a:stretch/>
        </p:blipFill>
        <p:spPr>
          <a:xfrm>
            <a:off x="1416063" y="3974292"/>
            <a:ext cx="6311874" cy="288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729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5FDE0B34-86D8-46BD-A4C9-8762B97C51E7}"/>
              </a:ext>
            </a:extLst>
          </p:cNvPr>
          <p:cNvSpPr/>
          <p:nvPr/>
        </p:nvSpPr>
        <p:spPr>
          <a:xfrm>
            <a:off x="179512" y="188640"/>
            <a:ext cx="8784976" cy="3329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Co rekonstrukcí získáme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Odstranění defektu zatékání do konstrukce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Snížení nákladů na energiích (zejména vytápění)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Snížení teplotního namáhání a redukce tepelných mostů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Zvýšení tepelné pohody v bytech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Prodloužení životnosti domu</a:t>
            </a:r>
          </a:p>
        </p:txBody>
      </p:sp>
      <p:pic>
        <p:nvPicPr>
          <p:cNvPr id="6" name="Picture 5" descr="P1110344">
            <a:extLst>
              <a:ext uri="{FF2B5EF4-FFF2-40B4-BE49-F238E27FC236}">
                <a16:creationId xmlns:a16="http://schemas.microsoft.com/office/drawing/2014/main" id="{E71DFE1B-DA1B-4D41-9FF4-821DD4C66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74292"/>
            <a:ext cx="3451012" cy="2584037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AD62FC7-A77D-49C4-A145-76E17658F9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1"/>
          <a:stretch/>
        </p:blipFill>
        <p:spPr>
          <a:xfrm>
            <a:off x="4424906" y="3974292"/>
            <a:ext cx="4309276" cy="2584036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741582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058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Obvodové stěny </a:t>
            </a:r>
          </a:p>
        </p:txBody>
      </p:sp>
    </p:spTree>
    <p:extLst>
      <p:ext uri="{BB962C8B-B14F-4D97-AF65-F5344CB8AC3E}">
        <p14:creationId xmlns:p14="http://schemas.microsoft.com/office/powerpoint/2010/main" val="38462092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3228" y="187209"/>
            <a:ext cx="888768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Princip návrhu rekonstrukce (obvodového pláště) fasády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Oprava drobných vad, očistění povrchu 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Nalepení (kontaktně) izolantu na stávající plochu domu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Výztužné a povrchové vrstvy</a:t>
            </a:r>
          </a:p>
          <a:p>
            <a:pPr algn="just"/>
            <a:endParaRPr lang="cs-CZ" dirty="0">
              <a:latin typeface="+mj-lt"/>
            </a:endParaRPr>
          </a:p>
          <a:p>
            <a:pPr algn="just"/>
            <a:endParaRPr lang="cs-CZ" sz="600" i="1" u="sng" dirty="0">
              <a:latin typeface="+mj-lt"/>
            </a:endParaRPr>
          </a:p>
        </p:txBody>
      </p:sp>
      <p:pic>
        <p:nvPicPr>
          <p:cNvPr id="8" name="Picture 4" descr="IMG_20180301_144444">
            <a:extLst>
              <a:ext uri="{FF2B5EF4-FFF2-40B4-BE49-F238E27FC236}">
                <a16:creationId xmlns:a16="http://schemas.microsoft.com/office/drawing/2014/main" id="{B3F261A3-B373-4A3F-9250-E99610411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254109"/>
            <a:ext cx="4464496" cy="334837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8493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12803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996" y="4437112"/>
            <a:ext cx="2857500" cy="2143125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P12808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996" y="4448981"/>
            <a:ext cx="2857500" cy="2143125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P128056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61" y="4440141"/>
            <a:ext cx="2857500" cy="2143125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A0BB5FE3-B983-41A3-A26A-06C377C3FB91}"/>
              </a:ext>
            </a:extLst>
          </p:cNvPr>
          <p:cNvSpPr/>
          <p:nvPr/>
        </p:nvSpPr>
        <p:spPr>
          <a:xfrm>
            <a:off x="192473" y="24746"/>
            <a:ext cx="8916435" cy="3883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Co rekonstrukcí získáme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Snížení nákladů na energiích (zejména vytápění)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Snížení teplotního namáhání obvodových zdí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Redukce tepelných mostů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Zvýšení tepelné pohody v bytech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Prodloužení životnosti domu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Estetický vzhled</a:t>
            </a:r>
          </a:p>
        </p:txBody>
      </p:sp>
    </p:spTree>
    <p:extLst>
      <p:ext uri="{BB962C8B-B14F-4D97-AF65-F5344CB8AC3E}">
        <p14:creationId xmlns:p14="http://schemas.microsoft.com/office/powerpoint/2010/main" val="38143587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058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Lodžie </a:t>
            </a:r>
          </a:p>
        </p:txBody>
      </p:sp>
    </p:spTree>
    <p:extLst>
      <p:ext uri="{BB962C8B-B14F-4D97-AF65-F5344CB8AC3E}">
        <p14:creationId xmlns:p14="http://schemas.microsoft.com/office/powerpoint/2010/main" val="5204113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28158" y="1120676"/>
            <a:ext cx="888768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Princip návrhu rekonstrukce lodžií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Odstranění všech vrstev až na nosný panel (dlažby, betony, izolace)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Zateplení lodžiového panelu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Nové spádové vrstvy (odtok vody)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Nové hydroizolační vrstvy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Nové pochozí vrstvy (dlažba)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Nové zábradlí </a:t>
            </a:r>
          </a:p>
          <a:p>
            <a:pPr algn="just"/>
            <a:endParaRPr lang="cs-CZ" dirty="0">
              <a:latin typeface="+mj-lt"/>
            </a:endParaRPr>
          </a:p>
          <a:p>
            <a:pPr algn="just"/>
            <a:endParaRPr lang="cs-CZ" sz="600" i="1" u="sn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3484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2627784" y="116632"/>
            <a:ext cx="38797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rgbClr val="660066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Hodnocené konstrukce </a:t>
            </a:r>
          </a:p>
          <a:p>
            <a:endParaRPr lang="cs-CZ" sz="600" b="1" u="sng" dirty="0">
              <a:solidFill>
                <a:srgbClr val="660066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65388" y="548680"/>
            <a:ext cx="471066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Založení objektu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Hydroizolace stavby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Okapový chodník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Předložená (venkovní) schodiště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Vchodové dveře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Okenní výplně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Obvodový plášť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Lodžie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Střešní plášť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Hromosvodná soustava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Klempířské a zámečnické konstrukce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+mj-lt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3CAB9791-8FB5-4F6A-8102-F24479271D11}"/>
              </a:ext>
            </a:extLst>
          </p:cNvPr>
          <p:cNvSpPr/>
          <p:nvPr/>
        </p:nvSpPr>
        <p:spPr>
          <a:xfrm>
            <a:off x="4940710" y="555645"/>
            <a:ext cx="38797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Zdravotně-technické instalace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Elektroinstalace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Vzduchotechnika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Technologie výtahů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37967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A0BB5FE3-B983-41A3-A26A-06C377C3FB91}"/>
              </a:ext>
            </a:extLst>
          </p:cNvPr>
          <p:cNvSpPr/>
          <p:nvPr/>
        </p:nvSpPr>
        <p:spPr>
          <a:xfrm>
            <a:off x="196243" y="286042"/>
            <a:ext cx="8916435" cy="3329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Co rekonstrukcí získáme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Odstraníme havarijní (životu nebezpečný stav)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Snížení teplotního namáhání konstrukcí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Redukce tepelných mostů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Prodloužení životnosti domu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Uživatelský komfort</a:t>
            </a:r>
          </a:p>
        </p:txBody>
      </p:sp>
      <p:pic>
        <p:nvPicPr>
          <p:cNvPr id="6" name="Picture 2" descr="P1260031">
            <a:extLst>
              <a:ext uri="{FF2B5EF4-FFF2-40B4-BE49-F238E27FC236}">
                <a16:creationId xmlns:a16="http://schemas.microsoft.com/office/drawing/2014/main" id="{37E2669A-C886-416B-9801-BF8B62821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424" y="4395929"/>
            <a:ext cx="2826421" cy="2115136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P1270036">
            <a:extLst>
              <a:ext uri="{FF2B5EF4-FFF2-40B4-BE49-F238E27FC236}">
                <a16:creationId xmlns:a16="http://schemas.microsoft.com/office/drawing/2014/main" id="{3A35F567-25B4-4397-86FB-018ED51D3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244" y="4415441"/>
            <a:ext cx="2876550" cy="2152650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1270207">
            <a:extLst>
              <a:ext uri="{FF2B5EF4-FFF2-40B4-BE49-F238E27FC236}">
                <a16:creationId xmlns:a16="http://schemas.microsoft.com/office/drawing/2014/main" id="{5659ED81-43E2-4D7E-9389-B4E4F49C1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82" y="4419308"/>
            <a:ext cx="2876550" cy="2152650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3040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058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Předložená schodiště </a:t>
            </a:r>
          </a:p>
        </p:txBody>
      </p:sp>
    </p:spTree>
    <p:extLst>
      <p:ext uri="{BB962C8B-B14F-4D97-AF65-F5344CB8AC3E}">
        <p14:creationId xmlns:p14="http://schemas.microsoft.com/office/powerpoint/2010/main" val="17378092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3228" y="187209"/>
            <a:ext cx="8887684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Možnosti rekonstrukce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Oprava stávajících schodů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Demontáž a osazení kompletně nových schodů</a:t>
            </a:r>
          </a:p>
          <a:p>
            <a:pPr algn="just"/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Princip návrhu (zvolené řešení)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Demontáž stávajících schodišť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Nové základy pro schodiště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Nová konstrukce schodiště (beton případně ocel)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Princip nevrstveného materiálu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Zastřešení vstupů</a:t>
            </a:r>
          </a:p>
          <a:p>
            <a:pPr algn="just"/>
            <a:endParaRPr lang="cs-CZ" sz="600" i="1" u="sn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70667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A0BB5FE3-B983-41A3-A26A-06C377C3FB91}"/>
              </a:ext>
            </a:extLst>
          </p:cNvPr>
          <p:cNvSpPr/>
          <p:nvPr/>
        </p:nvSpPr>
        <p:spPr>
          <a:xfrm>
            <a:off x="192473" y="24746"/>
            <a:ext cx="8916435" cy="222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Co rekonstrukcí získáme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Odstraníme havarijní (životu nebezpečný) stav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Prodloužení životnosti konstrukce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Lepší technické řešení</a:t>
            </a:r>
          </a:p>
        </p:txBody>
      </p:sp>
      <p:pic>
        <p:nvPicPr>
          <p:cNvPr id="10" name="Picture 2" descr="P1230705">
            <a:extLst>
              <a:ext uri="{FF2B5EF4-FFF2-40B4-BE49-F238E27FC236}">
                <a16:creationId xmlns:a16="http://schemas.microsoft.com/office/drawing/2014/main" id="{7746E61C-8F42-45C6-B2F8-F4C970FBD5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3"/>
          <a:stretch/>
        </p:blipFill>
        <p:spPr bwMode="auto">
          <a:xfrm>
            <a:off x="4965179" y="2242232"/>
            <a:ext cx="3825908" cy="4454122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P1230730">
            <a:extLst>
              <a:ext uri="{FF2B5EF4-FFF2-40B4-BE49-F238E27FC236}">
                <a16:creationId xmlns:a16="http://schemas.microsoft.com/office/drawing/2014/main" id="{2D5E6827-76DC-476C-BDC8-6011DB4F58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1" b="4393"/>
          <a:stretch/>
        </p:blipFill>
        <p:spPr bwMode="auto">
          <a:xfrm>
            <a:off x="495437" y="3140968"/>
            <a:ext cx="4176464" cy="2846439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02824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2828835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Okapový chodník</a:t>
            </a:r>
          </a:p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Hydroizolace </a:t>
            </a:r>
          </a:p>
        </p:txBody>
      </p:sp>
    </p:spTree>
    <p:extLst>
      <p:ext uri="{BB962C8B-B14F-4D97-AF65-F5344CB8AC3E}">
        <p14:creationId xmlns:p14="http://schemas.microsoft.com/office/powerpoint/2010/main" val="30929413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3228" y="187209"/>
            <a:ext cx="88876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Princip návrhu 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Demontáž stávajících dlaždic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Odkopání do hloubky cca 0,5m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Oprava porušené hydroizolace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Aplikace </a:t>
            </a:r>
            <a:r>
              <a:rPr lang="cs-CZ" dirty="0" err="1">
                <a:latin typeface="+mj-lt"/>
              </a:rPr>
              <a:t>nesesedajících</a:t>
            </a:r>
            <a:r>
              <a:rPr lang="cs-CZ" dirty="0">
                <a:latin typeface="+mj-lt"/>
              </a:rPr>
              <a:t> vrstev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Nové okapové dlaždice</a:t>
            </a:r>
          </a:p>
          <a:p>
            <a:pPr algn="just"/>
            <a:endParaRPr lang="cs-CZ" sz="600" i="1" u="sng" dirty="0"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D569DF0-FAF5-478B-B036-A1464182D0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17690" y="2127126"/>
            <a:ext cx="5569857" cy="3133045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068800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A0BB5FE3-B983-41A3-A26A-06C377C3FB91}"/>
              </a:ext>
            </a:extLst>
          </p:cNvPr>
          <p:cNvSpPr/>
          <p:nvPr/>
        </p:nvSpPr>
        <p:spPr>
          <a:xfrm>
            <a:off x="113782" y="160648"/>
            <a:ext cx="89164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Co rekonstrukcí získáme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Odstraníme vlhkost působící na  objekt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Zamezíme růstu zeleně k objektu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Odvedeme dešťové vody od objektu</a:t>
            </a:r>
          </a:p>
        </p:txBody>
      </p:sp>
      <p:pic>
        <p:nvPicPr>
          <p:cNvPr id="5" name="Picture 2" descr="P1090523">
            <a:extLst>
              <a:ext uri="{FF2B5EF4-FFF2-40B4-BE49-F238E27FC236}">
                <a16:creationId xmlns:a16="http://schemas.microsoft.com/office/drawing/2014/main" id="{4BD45F5B-10BF-4F75-98EB-5BCBADFEB7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3"/>
          <a:stretch/>
        </p:blipFill>
        <p:spPr bwMode="auto">
          <a:xfrm>
            <a:off x="4067945" y="3068960"/>
            <a:ext cx="4824535" cy="3600400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P1090515">
            <a:extLst>
              <a:ext uri="{FF2B5EF4-FFF2-40B4-BE49-F238E27FC236}">
                <a16:creationId xmlns:a16="http://schemas.microsoft.com/office/drawing/2014/main" id="{D23B6589-EFF4-469C-BF3F-3E6C4625F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73016"/>
            <a:ext cx="3721851" cy="2788820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2689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058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Vzduchotechnika </a:t>
            </a:r>
          </a:p>
        </p:txBody>
      </p:sp>
    </p:spTree>
    <p:extLst>
      <p:ext uri="{BB962C8B-B14F-4D97-AF65-F5344CB8AC3E}">
        <p14:creationId xmlns:p14="http://schemas.microsoft.com/office/powerpoint/2010/main" val="374549677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3228" y="187209"/>
            <a:ext cx="88876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Princip návrhu 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Dodržení normativních hygienických předpisů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Dostatečné odvětrání zkaženého vzduchu z WC, koupelen a digestoří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Nové účinné ventilátory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Úprava stávajících potrubí (zpětné klapky, požární izolace, atd.)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cs-CZ" sz="600" i="1" u="sng" dirty="0">
              <a:latin typeface="+mj-lt"/>
            </a:endParaRPr>
          </a:p>
        </p:txBody>
      </p:sp>
      <p:pic>
        <p:nvPicPr>
          <p:cNvPr id="3" name="Picture 3" descr="DSCN7904">
            <a:extLst>
              <a:ext uri="{FF2B5EF4-FFF2-40B4-BE49-F238E27FC236}">
                <a16:creationId xmlns:a16="http://schemas.microsoft.com/office/drawing/2014/main" id="{FCDA23F8-8B8E-40C5-88B4-512854D30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026" y="3717032"/>
            <a:ext cx="3873947" cy="2903855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016438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A0BB5FE3-B983-41A3-A26A-06C377C3FB91}"/>
              </a:ext>
            </a:extLst>
          </p:cNvPr>
          <p:cNvSpPr/>
          <p:nvPr/>
        </p:nvSpPr>
        <p:spPr>
          <a:xfrm>
            <a:off x="161788" y="332656"/>
            <a:ext cx="8916435" cy="222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Co rekonstrukcí získáme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Odstranění hlučnosti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Odstranění zápachu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Uživatelský komfort</a:t>
            </a:r>
          </a:p>
        </p:txBody>
      </p:sp>
      <p:pic>
        <p:nvPicPr>
          <p:cNvPr id="3" name="Picture 1" descr="DSCN7906">
            <a:extLst>
              <a:ext uri="{FF2B5EF4-FFF2-40B4-BE49-F238E27FC236}">
                <a16:creationId xmlns:a16="http://schemas.microsoft.com/office/drawing/2014/main" id="{9B660EAC-70E6-495C-9DCB-CEAC31B49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006" y="3477010"/>
            <a:ext cx="4329997" cy="3192350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" descr="DSCN7903">
            <a:extLst>
              <a:ext uri="{FF2B5EF4-FFF2-40B4-BE49-F238E27FC236}">
                <a16:creationId xmlns:a16="http://schemas.microsoft.com/office/drawing/2014/main" id="{C2CAEF89-55CC-40EF-8F7F-0D8C585C70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"/>
          <a:stretch/>
        </p:blipFill>
        <p:spPr bwMode="auto">
          <a:xfrm>
            <a:off x="179512" y="3477010"/>
            <a:ext cx="4250460" cy="3192350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889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6995" y="2745259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400" b="1" cap="all" dirty="0">
                <a:ln w="9000" cmpd="sng">
                  <a:solidFill>
                    <a:srgbClr val="00B59D"/>
                  </a:solidFill>
                  <a:prstDash val="solid"/>
                </a:ln>
                <a:solidFill>
                  <a:srgbClr val="00B59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Zjištění STAVU</a:t>
            </a:r>
          </a:p>
        </p:txBody>
      </p:sp>
    </p:spTree>
    <p:extLst>
      <p:ext uri="{BB962C8B-B14F-4D97-AF65-F5344CB8AC3E}">
        <p14:creationId xmlns:p14="http://schemas.microsoft.com/office/powerpoint/2010/main" val="67859678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058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Zdravotně – technické instalace </a:t>
            </a:r>
          </a:p>
        </p:txBody>
      </p:sp>
    </p:spTree>
    <p:extLst>
      <p:ext uri="{BB962C8B-B14F-4D97-AF65-F5344CB8AC3E}">
        <p14:creationId xmlns:p14="http://schemas.microsoft.com/office/powerpoint/2010/main" val="362551198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3228" y="187209"/>
            <a:ext cx="888768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Princip návrhu 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u="sng" dirty="0">
                <a:latin typeface="+mj-lt"/>
              </a:rPr>
              <a:t>Uvedení do souladu s požadovanými normami</a:t>
            </a:r>
          </a:p>
          <a:p>
            <a:pPr marL="1200150" lvl="2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Osazení zpětné armatury na požární vodovod</a:t>
            </a:r>
          </a:p>
          <a:p>
            <a:pPr marL="1200150" lvl="2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Doplnit prostupy požárně dělícími konstrukcemi (stropy)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u="sng" dirty="0">
                <a:latin typeface="+mj-lt"/>
              </a:rPr>
              <a:t>Zajistit správnou provozní funkčnost</a:t>
            </a:r>
          </a:p>
          <a:p>
            <a:pPr marL="1200150" lvl="2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Osazení nových uzávěrů stoupaček</a:t>
            </a:r>
          </a:p>
          <a:p>
            <a:pPr marL="1200150" lvl="2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Doplnit uchycení  a podepření potrubí</a:t>
            </a:r>
          </a:p>
          <a:p>
            <a:pPr marL="1200150" lvl="2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Statické vyvažovací ventily na teplou vodu</a:t>
            </a:r>
          </a:p>
          <a:p>
            <a:pPr marL="1200150" lvl="2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Doplnění tepelná izolace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cs-CZ" sz="600" i="1" u="sn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0127313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058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Vytápění </a:t>
            </a:r>
          </a:p>
        </p:txBody>
      </p:sp>
    </p:spTree>
    <p:extLst>
      <p:ext uri="{BB962C8B-B14F-4D97-AF65-F5344CB8AC3E}">
        <p14:creationId xmlns:p14="http://schemas.microsoft.com/office/powerpoint/2010/main" val="268357014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3228" y="187209"/>
            <a:ext cx="888768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Princip návrhu 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Uvedení do souladu s požadovanými normami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Zajistit správnou provozní funkčnost</a:t>
            </a:r>
          </a:p>
          <a:p>
            <a:pPr marL="1200150" lvl="2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Doplnění nutných komponent</a:t>
            </a:r>
          </a:p>
          <a:p>
            <a:pPr marL="1200150" lvl="2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Zrevidování termostatických hlavic</a:t>
            </a:r>
          </a:p>
          <a:p>
            <a:pPr marL="1200150" lvl="2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Doplnění regulačních armatur na paty stoupaček</a:t>
            </a:r>
          </a:p>
          <a:p>
            <a:pPr marL="1200150" lvl="2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Doplnit tepelnou izolaci na rozvody</a:t>
            </a:r>
          </a:p>
          <a:p>
            <a:pPr lvl="2" algn="just">
              <a:lnSpc>
                <a:spcPct val="200000"/>
              </a:lnSpc>
            </a:pPr>
            <a:endParaRPr lang="cs-CZ" dirty="0">
              <a:latin typeface="+mj-lt"/>
            </a:endParaRPr>
          </a:p>
          <a:p>
            <a:pPr lvl="2" algn="ctr">
              <a:lnSpc>
                <a:spcPct val="200000"/>
              </a:lnSpc>
            </a:pPr>
            <a:r>
              <a:rPr lang="cs-CZ" b="1" dirty="0">
                <a:latin typeface="+mj-lt"/>
              </a:rPr>
              <a:t>Pozn. Způsob opravy vytápění bude odvislý od způsobu rekonstrukce kotelny.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cs-CZ" sz="600" i="1" u="sn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94128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058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Elektroinstalace </a:t>
            </a:r>
          </a:p>
        </p:txBody>
      </p:sp>
    </p:spTree>
    <p:extLst>
      <p:ext uri="{BB962C8B-B14F-4D97-AF65-F5344CB8AC3E}">
        <p14:creationId xmlns:p14="http://schemas.microsoft.com/office/powerpoint/2010/main" val="358099172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F25E8DAF-2123-4324-8795-E9B55F3A8015}"/>
              </a:ext>
            </a:extLst>
          </p:cNvPr>
          <p:cNvSpPr/>
          <p:nvPr/>
        </p:nvSpPr>
        <p:spPr>
          <a:xfrm>
            <a:off x="103228" y="187209"/>
            <a:ext cx="888768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Princip návrhu 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kompletní rekonstrukce společných elektro rozvodů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Zlepšení kvality osvětlení společných prostor</a:t>
            </a:r>
          </a:p>
          <a:p>
            <a:pPr lvl="1" algn="just">
              <a:lnSpc>
                <a:spcPct val="200000"/>
              </a:lnSpc>
            </a:pPr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Co rekonstrukcí získáme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Dodržení současných norem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Elektro rozvody dle současných standardů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Uživatelský komfort</a:t>
            </a:r>
          </a:p>
          <a:p>
            <a:pPr lvl="1" algn="just">
              <a:lnSpc>
                <a:spcPct val="200000"/>
              </a:lnSpc>
            </a:pPr>
            <a:endParaRPr lang="cs-CZ" dirty="0">
              <a:latin typeface="+mj-lt"/>
            </a:endParaRP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cs-CZ" sz="600" i="1" u="sn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980109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058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Výtahy </a:t>
            </a:r>
          </a:p>
        </p:txBody>
      </p:sp>
    </p:spTree>
    <p:extLst>
      <p:ext uri="{BB962C8B-B14F-4D97-AF65-F5344CB8AC3E}">
        <p14:creationId xmlns:p14="http://schemas.microsoft.com/office/powerpoint/2010/main" val="115622692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F25E8DAF-2123-4324-8795-E9B55F3A8015}"/>
              </a:ext>
            </a:extLst>
          </p:cNvPr>
          <p:cNvSpPr/>
          <p:nvPr/>
        </p:nvSpPr>
        <p:spPr>
          <a:xfrm>
            <a:off x="103228" y="187209"/>
            <a:ext cx="888768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Princip návrhu 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Výměna starých nevyhovujících výtahů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b="1" dirty="0">
                <a:latin typeface="+mj-lt"/>
              </a:rPr>
              <a:t>Co rekonstrukcí získáme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Výtah dle současných norem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Uživatelský komfort</a:t>
            </a:r>
          </a:p>
          <a:p>
            <a:pPr lvl="1" algn="just">
              <a:lnSpc>
                <a:spcPct val="200000"/>
              </a:lnSpc>
            </a:pPr>
            <a:endParaRPr lang="cs-CZ" dirty="0">
              <a:latin typeface="+mj-lt"/>
            </a:endParaRP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cs-CZ" sz="600" i="1" u="sng" dirty="0">
              <a:latin typeface="+mj-lt"/>
            </a:endParaRPr>
          </a:p>
        </p:txBody>
      </p:sp>
      <p:pic>
        <p:nvPicPr>
          <p:cNvPr id="4" name="Picture 2" descr="20170208_115859">
            <a:extLst>
              <a:ext uri="{FF2B5EF4-FFF2-40B4-BE49-F238E27FC236}">
                <a16:creationId xmlns:a16="http://schemas.microsoft.com/office/drawing/2014/main" id="{B8084AEC-C526-4F65-A19A-6B0D26B53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04864"/>
            <a:ext cx="2413349" cy="4288883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85880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59532" y="2780928"/>
            <a:ext cx="84249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4400" b="1" cap="all" dirty="0">
                <a:ln w="9000" cmpd="sng">
                  <a:solidFill>
                    <a:srgbClr val="00B59D"/>
                  </a:solidFill>
                  <a:prstDash val="solid"/>
                </a:ln>
                <a:solidFill>
                  <a:srgbClr val="00B59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EKONOMIKA, ÚSPORY</a:t>
            </a:r>
          </a:p>
        </p:txBody>
      </p:sp>
    </p:spTree>
    <p:extLst>
      <p:ext uri="{BB962C8B-B14F-4D97-AF65-F5344CB8AC3E}">
        <p14:creationId xmlns:p14="http://schemas.microsoft.com/office/powerpoint/2010/main" val="287557214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198167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Úspory na energiích</a:t>
            </a:r>
          </a:p>
        </p:txBody>
      </p:sp>
    </p:spTree>
    <p:extLst>
      <p:ext uri="{BB962C8B-B14F-4D97-AF65-F5344CB8AC3E}">
        <p14:creationId xmlns:p14="http://schemas.microsoft.com/office/powerpoint/2010/main" val="313772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46156" y="2844225"/>
            <a:ext cx="84516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Založení objektu</a:t>
            </a:r>
            <a:r>
              <a:rPr lang="cs-CZ" i="1" dirty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782049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374530"/>
              </p:ext>
            </p:extLst>
          </p:nvPr>
        </p:nvGraphicFramePr>
        <p:xfrm>
          <a:off x="134059" y="2564904"/>
          <a:ext cx="8712968" cy="2524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0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6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66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02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58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633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485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NÁKLADY DOMU PO ZATEPLENÍ </a:t>
                      </a: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NA BYTOVOU JEDNOTKU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7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GJ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CENA Kč/GJ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CENA VYTÁPĚNÍ Kč/rok vč. DPH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CENA VYTÁPĚNÍ Kč/rok vč. DPH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2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Původní spotřeba domu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3 881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451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1 750 331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15 089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2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Spotřeba domu po zateplení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2 600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451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1 172 600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10 109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2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Úspora na nákladech</a:t>
                      </a:r>
                      <a:endParaRPr lang="cs-CZ" sz="16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1 281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451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577 731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4 980</a:t>
                      </a:r>
                      <a:endParaRPr lang="cs-CZ" sz="16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F42FD853-EFDB-4FCB-AEDD-84022EA08054}"/>
              </a:ext>
            </a:extLst>
          </p:cNvPr>
          <p:cNvSpPr/>
          <p:nvPr/>
        </p:nvSpPr>
        <p:spPr>
          <a:xfrm>
            <a:off x="46701" y="620688"/>
            <a:ext cx="8887684" cy="1355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Provedenými opatřeními dojde k úspoře na vytápění cca 30%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Roční úspora na jednu bytovou jednotku (průměrnou) bude 5.000,- Kč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cs-CZ" sz="600" i="1" u="sn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832744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F25E8DAF-2123-4324-8795-E9B55F3A8015}"/>
              </a:ext>
            </a:extLst>
          </p:cNvPr>
          <p:cNvSpPr/>
          <p:nvPr/>
        </p:nvSpPr>
        <p:spPr>
          <a:xfrm>
            <a:off x="128158" y="3198167"/>
            <a:ext cx="8887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Orientační rozpočet rekonstrukce</a:t>
            </a:r>
          </a:p>
        </p:txBody>
      </p:sp>
    </p:spTree>
    <p:extLst>
      <p:ext uri="{BB962C8B-B14F-4D97-AF65-F5344CB8AC3E}">
        <p14:creationId xmlns:p14="http://schemas.microsoft.com/office/powerpoint/2010/main" val="260319453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50CE535-3A3F-479C-B8A6-BC9C8C8CE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909232"/>
              </p:ext>
            </p:extLst>
          </p:nvPr>
        </p:nvGraphicFramePr>
        <p:xfrm>
          <a:off x="971600" y="692696"/>
          <a:ext cx="7200800" cy="58134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16275">
                  <a:extLst>
                    <a:ext uri="{9D8B030D-6E8A-4147-A177-3AD203B41FA5}">
                      <a16:colId xmlns:a16="http://schemas.microsoft.com/office/drawing/2014/main" val="3322955789"/>
                    </a:ext>
                  </a:extLst>
                </a:gridCol>
                <a:gridCol w="1484525">
                  <a:extLst>
                    <a:ext uri="{9D8B030D-6E8A-4147-A177-3AD203B41FA5}">
                      <a16:colId xmlns:a16="http://schemas.microsoft.com/office/drawing/2014/main" val="3761242308"/>
                    </a:ext>
                  </a:extLst>
                </a:gridCol>
              </a:tblGrid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ZATEPLENÍ OBJEKTU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>
                          <a:effectLst/>
                          <a:latin typeface="+mj-lt"/>
                        </a:rPr>
                        <a:t>22 517 679,20</a:t>
                      </a:r>
                      <a:endParaRPr lang="cs-CZ" sz="15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98485224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REKONSTRUKCE LODŽIÍ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>
                          <a:effectLst/>
                          <a:latin typeface="+mj-lt"/>
                        </a:rPr>
                        <a:t>5 300 000,00</a:t>
                      </a:r>
                      <a:endParaRPr lang="cs-CZ" sz="15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782798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REKONSTRUKCE STŘECHY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>
                          <a:effectLst/>
                          <a:latin typeface="+mj-lt"/>
                        </a:rPr>
                        <a:t>3 582 620,00</a:t>
                      </a:r>
                      <a:endParaRPr lang="cs-CZ" sz="15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49714847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REKONSTRUKCE ELEKTROINSTALACE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>
                          <a:effectLst/>
                          <a:latin typeface="+mj-lt"/>
                        </a:rPr>
                        <a:t>750 000,00</a:t>
                      </a:r>
                      <a:endParaRPr lang="cs-CZ" sz="15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08853348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REKONSTRUKCE OSVĚTLENÍ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>
                          <a:effectLst/>
                          <a:latin typeface="+mj-lt"/>
                        </a:rPr>
                        <a:t>900 000,00</a:t>
                      </a:r>
                      <a:endParaRPr lang="cs-CZ" sz="15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5320649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OPRAVA ROZVODŮ VODY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>
                          <a:effectLst/>
                          <a:latin typeface="+mj-lt"/>
                        </a:rPr>
                        <a:t>530 000,00</a:t>
                      </a:r>
                      <a:endParaRPr lang="cs-CZ" sz="15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0229322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OPRAVA ROZVODŮ TOPENÍ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>
                          <a:effectLst/>
                          <a:latin typeface="+mj-lt"/>
                        </a:rPr>
                        <a:t>770 000,00</a:t>
                      </a:r>
                      <a:endParaRPr lang="cs-CZ" sz="15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9965277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REKONSTRUKCE VZDUCHOTECHNIKY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>
                          <a:effectLst/>
                          <a:latin typeface="+mj-lt"/>
                        </a:rPr>
                        <a:t>1 800 000,00</a:t>
                      </a:r>
                      <a:endParaRPr lang="cs-CZ" sz="15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44276089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REKONSTRUKCE VÝTAHŮ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>
                          <a:effectLst/>
                          <a:latin typeface="+mj-lt"/>
                        </a:rPr>
                        <a:t>7 470 000,00</a:t>
                      </a:r>
                      <a:endParaRPr lang="cs-CZ" sz="15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5245813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OPĚRNÉ ZDI, SCHODIŠTĚ, STATIKA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>
                          <a:effectLst/>
                          <a:latin typeface="+mj-lt"/>
                        </a:rPr>
                        <a:t>890 000,00</a:t>
                      </a:r>
                      <a:endParaRPr lang="cs-CZ" sz="15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53554849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VÝMĚNÍKOVÁ STANICE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>
                          <a:effectLst/>
                          <a:latin typeface="+mj-lt"/>
                        </a:rPr>
                        <a:t>1 217 945,00</a:t>
                      </a:r>
                      <a:endParaRPr lang="cs-CZ" sz="15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07535914"/>
                  </a:ext>
                </a:extLst>
              </a:tr>
              <a:tr h="344725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PŘESUNY HMOT, LIKVIDACE, SKLÁDKOVNÉ, ZÁBOR POZEMKU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828 255,00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8989118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OSTATNÍ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100 000,00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1711357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VRN 3%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u="none" strike="noStrike" dirty="0">
                          <a:effectLst/>
                          <a:latin typeface="+mj-lt"/>
                        </a:rPr>
                        <a:t>933 129,98</a:t>
                      </a:r>
                      <a:endParaRPr lang="cs-CZ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79643131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  <a:latin typeface="+mj-lt"/>
                        </a:rPr>
                        <a:t>STAVEBNÍ PRÁCE CELKEM BEZ DPH</a:t>
                      </a:r>
                      <a:endParaRPr lang="cs-CZ" sz="1600" b="1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effectLst/>
                          <a:latin typeface="+mj-lt"/>
                        </a:rPr>
                        <a:t>47 589 629,18</a:t>
                      </a:r>
                      <a:endParaRPr lang="cs-CZ" sz="1600" b="1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06294824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  <a:latin typeface="+mj-lt"/>
                        </a:rPr>
                        <a:t>DPH 15%</a:t>
                      </a:r>
                      <a:endParaRPr lang="cs-CZ" sz="16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  <a:latin typeface="+mj-lt"/>
                        </a:rPr>
                        <a:t>7 138 444,38</a:t>
                      </a:r>
                      <a:endParaRPr lang="cs-CZ" sz="16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78664590"/>
                  </a:ext>
                </a:extLst>
              </a:tr>
              <a:tr h="34179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  <a:latin typeface="+mj-lt"/>
                        </a:rPr>
                        <a:t>STAVEBNÍ PRÁCE CELKEM VČ. DPH</a:t>
                      </a:r>
                      <a:endParaRPr lang="cs-CZ" sz="1600" b="1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effectLst/>
                          <a:latin typeface="+mj-lt"/>
                        </a:rPr>
                        <a:t>54 728 073,56</a:t>
                      </a:r>
                      <a:endParaRPr lang="cs-CZ" sz="1600" b="1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72573422"/>
                  </a:ext>
                </a:extLst>
              </a:tr>
            </a:tbl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3859E6FC-47A5-49CE-9FC7-D69B6B46D119}"/>
              </a:ext>
            </a:extLst>
          </p:cNvPr>
          <p:cNvSpPr/>
          <p:nvPr/>
        </p:nvSpPr>
        <p:spPr>
          <a:xfrm>
            <a:off x="128158" y="121058"/>
            <a:ext cx="8887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Stavební</a:t>
            </a:r>
            <a:r>
              <a:rPr lang="cs-CZ" sz="2400" b="1" dirty="0">
                <a:latin typeface="+mj-lt"/>
              </a:rPr>
              <a:t> </a:t>
            </a:r>
            <a:r>
              <a:rPr lang="cs-CZ" sz="24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práce</a:t>
            </a:r>
          </a:p>
        </p:txBody>
      </p:sp>
    </p:spTree>
    <p:extLst>
      <p:ext uri="{BB962C8B-B14F-4D97-AF65-F5344CB8AC3E}">
        <p14:creationId xmlns:p14="http://schemas.microsoft.com/office/powerpoint/2010/main" val="209596719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3859E6FC-47A5-49CE-9FC7-D69B6B46D119}"/>
              </a:ext>
            </a:extLst>
          </p:cNvPr>
          <p:cNvSpPr/>
          <p:nvPr/>
        </p:nvSpPr>
        <p:spPr>
          <a:xfrm>
            <a:off x="128158" y="404664"/>
            <a:ext cx="8887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Inženýrské činnosti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CB30872A-7F20-4F0A-B246-C434996BAF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428231"/>
              </p:ext>
            </p:extLst>
          </p:nvPr>
        </p:nvGraphicFramePr>
        <p:xfrm>
          <a:off x="1331640" y="1196752"/>
          <a:ext cx="6768752" cy="3312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40560">
                  <a:extLst>
                    <a:ext uri="{9D8B030D-6E8A-4147-A177-3AD203B41FA5}">
                      <a16:colId xmlns:a16="http://schemas.microsoft.com/office/drawing/2014/main" val="432148108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922147761"/>
                    </a:ext>
                  </a:extLst>
                </a:gridCol>
              </a:tblGrid>
              <a:tr h="37724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5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INŽENÝRSKÉ ČINNOSTI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5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2,5%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cs-CZ" sz="15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z nákladů stavby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32245695"/>
                  </a:ext>
                </a:extLst>
              </a:tr>
              <a:tr h="377248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Projektová dokumentace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5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  <a:endParaRPr lang="cs-CZ" sz="15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70576505"/>
                  </a:ext>
                </a:extLst>
              </a:tr>
              <a:tr h="377248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Dotace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5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  <a:endParaRPr lang="cs-CZ" sz="15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07493137"/>
                  </a:ext>
                </a:extLst>
              </a:tr>
              <a:tr h="377248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Stavební povolení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5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  <a:endParaRPr lang="cs-CZ" sz="15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96311240"/>
                  </a:ext>
                </a:extLst>
              </a:tr>
              <a:tr h="377248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Výběrové řízení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5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  <a:endParaRPr lang="cs-CZ" sz="15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42437712"/>
                  </a:ext>
                </a:extLst>
              </a:tr>
              <a:tr h="377248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Technický dozor investora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5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  <a:endParaRPr lang="cs-CZ" sz="15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93175042"/>
                  </a:ext>
                </a:extLst>
              </a:tr>
              <a:tr h="377248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Koordinátor BOZP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68641449"/>
                  </a:ext>
                </a:extLst>
              </a:tr>
              <a:tr h="165420">
                <a:tc gridSpan="2"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cs-CZ" sz="10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3149544"/>
                  </a:ext>
                </a:extLst>
              </a:tr>
              <a:tr h="41864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600" b="1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INŽENÝRSKÉ ČINNOSTI CELKEM VČ. DPH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1 400 000,-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61614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642776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3859E6FC-47A5-49CE-9FC7-D69B6B46D119}"/>
              </a:ext>
            </a:extLst>
          </p:cNvPr>
          <p:cNvSpPr/>
          <p:nvPr/>
        </p:nvSpPr>
        <p:spPr>
          <a:xfrm>
            <a:off x="128158" y="404664"/>
            <a:ext cx="8887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Dotace Nová Zelená úsporám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99052218-BDFF-4304-9F73-9E618C1D30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036218"/>
              </p:ext>
            </p:extLst>
          </p:nvPr>
        </p:nvGraphicFramePr>
        <p:xfrm>
          <a:off x="755576" y="1340768"/>
          <a:ext cx="7785842" cy="46156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6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1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8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8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775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Typ konstrukce</a:t>
                      </a:r>
                      <a:endParaRPr lang="cs-CZ" sz="1400" b="1" i="0" u="none" strike="noStrike" dirty="0">
                        <a:solidFill>
                          <a:srgbClr val="00008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Plocha konstrukce</a:t>
                      </a:r>
                      <a:endParaRPr lang="cs-CZ" sz="1400" b="1" i="0" u="none" strike="noStrike">
                        <a:solidFill>
                          <a:srgbClr val="00008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Dotace v oblasti</a:t>
                      </a:r>
                    </a:p>
                    <a:p>
                      <a:pPr algn="ctr" fontAlgn="b"/>
                      <a:r>
                        <a:rPr lang="cs-CZ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A.0 a A.1 (Kč/m2)</a:t>
                      </a:r>
                      <a:endParaRPr lang="cs-CZ" sz="1400" b="1" i="0" u="none" strike="noStrike" dirty="0">
                        <a:solidFill>
                          <a:srgbClr val="00008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Výše dotace</a:t>
                      </a:r>
                      <a:endParaRPr lang="cs-CZ" sz="1400" b="1" i="0" u="none" strike="noStrike" dirty="0">
                        <a:solidFill>
                          <a:srgbClr val="00008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99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Obvodová stěna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4 800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430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2 064 000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99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Střešní konstrukce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2 250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380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855 000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99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Výplně otvorů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1 250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699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Podlaha na terénu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699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Ostatní konstrukce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100 000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775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Celkem   </a:t>
                      </a:r>
                      <a:endParaRPr lang="cs-CZ" sz="1400" b="1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cs-CZ" sz="1400" b="1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cs-CZ" sz="1400" b="1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3 019 000</a:t>
                      </a:r>
                      <a:endParaRPr lang="cs-CZ" sz="14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038013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3859E6FC-47A5-49CE-9FC7-D69B6B46D119}"/>
              </a:ext>
            </a:extLst>
          </p:cNvPr>
          <p:cNvSpPr/>
          <p:nvPr/>
        </p:nvSpPr>
        <p:spPr>
          <a:xfrm>
            <a:off x="128158" y="404664"/>
            <a:ext cx="8887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660066"/>
                </a:solidFill>
                <a:latin typeface="+mj-lt"/>
                <a:cs typeface="Segoe UI" panose="020B0502040204020203" pitchFamily="34" charset="0"/>
              </a:rPr>
              <a:t>Celková ekonomika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EA53FF72-CE06-4126-9C36-2D502789D0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828979"/>
              </p:ext>
            </p:extLst>
          </p:nvPr>
        </p:nvGraphicFramePr>
        <p:xfrm>
          <a:off x="1043608" y="1628800"/>
          <a:ext cx="7200800" cy="20882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16275">
                  <a:extLst>
                    <a:ext uri="{9D8B030D-6E8A-4147-A177-3AD203B41FA5}">
                      <a16:colId xmlns:a16="http://schemas.microsoft.com/office/drawing/2014/main" val="790794238"/>
                    </a:ext>
                  </a:extLst>
                </a:gridCol>
                <a:gridCol w="1484525">
                  <a:extLst>
                    <a:ext uri="{9D8B030D-6E8A-4147-A177-3AD203B41FA5}">
                      <a16:colId xmlns:a16="http://schemas.microsoft.com/office/drawing/2014/main" val="1888524764"/>
                    </a:ext>
                  </a:extLst>
                </a:gridCol>
              </a:tblGrid>
              <a:tr h="44095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  <a:latin typeface="+mj-lt"/>
                        </a:rPr>
                        <a:t>STAVEBNÍ PRÁCE CELKEM VČ. DPH</a:t>
                      </a:r>
                      <a:endParaRPr lang="cs-CZ" sz="1600" b="1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effectLst/>
                          <a:latin typeface="+mj-lt"/>
                        </a:rPr>
                        <a:t>54 728 000</a:t>
                      </a:r>
                      <a:endParaRPr lang="cs-CZ" sz="1600" b="1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1290320"/>
                  </a:ext>
                </a:extLst>
              </a:tr>
              <a:tr h="44095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INŽENÝRSKÉ ČINNOSTI CELKEM VČ. DPH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1 400 000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98521450"/>
                  </a:ext>
                </a:extLst>
              </a:tr>
              <a:tr h="44095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  <a:latin typeface="+mj-lt"/>
                        </a:rPr>
                        <a:t>DOTACE NOVÁ ZELENÁ ÚSPORÁM</a:t>
                      </a:r>
                      <a:endParaRPr lang="cs-CZ" sz="1600" b="1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effectLst/>
                          <a:latin typeface="+mj-lt"/>
                        </a:rPr>
                        <a:t>3 019 000</a:t>
                      </a:r>
                      <a:endParaRPr lang="cs-CZ" sz="1600" b="1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95383419"/>
                  </a:ext>
                </a:extLst>
              </a:tr>
              <a:tr h="324414"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cs-CZ" sz="16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58669670"/>
                  </a:ext>
                </a:extLst>
              </a:tr>
              <a:tr h="440955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u="none" strike="noStrike" dirty="0">
                          <a:effectLst/>
                          <a:latin typeface="+mj-lt"/>
                        </a:rPr>
                        <a:t>NÁKLADY CELKEM PO DOTACI</a:t>
                      </a:r>
                      <a:endParaRPr lang="cs-CZ" sz="2000" b="1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 dirty="0">
                          <a:effectLst/>
                          <a:latin typeface="+mj-lt"/>
                        </a:rPr>
                        <a:t>53 109 000</a:t>
                      </a:r>
                      <a:endParaRPr lang="cs-CZ" sz="2000" b="1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430624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646330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701380B-44FA-4031-8468-8BFE734D5E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5" t="19486" r="15432" b="20557"/>
          <a:stretch/>
        </p:blipFill>
        <p:spPr>
          <a:xfrm>
            <a:off x="899592" y="489898"/>
            <a:ext cx="7200800" cy="5878204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9308109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CDE01DE-1050-4B55-A27B-272EE573C3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4" b="17607"/>
          <a:stretch/>
        </p:blipFill>
        <p:spPr>
          <a:xfrm>
            <a:off x="251520" y="1124744"/>
            <a:ext cx="8442684" cy="4138548"/>
          </a:xfrm>
          <a:prstGeom prst="rect">
            <a:avLst/>
          </a:prstGeom>
          <a:effectLst>
            <a:glow rad="63500">
              <a:schemeClr val="bg1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20296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5516" y="1259765"/>
            <a:ext cx="87129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Objekt je založen na vrtaných pilotách 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Přes piloty jsou kladeny ŽB trámce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</a:rPr>
              <a:t>Vizuální posouzení ukazuje, že základové konstrukce jsou stabilní bez zásadních poruch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cs-CZ" dirty="0">
              <a:latin typeface="+mj-lt"/>
            </a:endParaRPr>
          </a:p>
          <a:p>
            <a:pPr algn="ctr">
              <a:lnSpc>
                <a:spcPct val="200000"/>
              </a:lnSpc>
            </a:pPr>
            <a:r>
              <a:rPr lang="cs-CZ" b="1" dirty="0">
                <a:solidFill>
                  <a:srgbClr val="FF0000"/>
                </a:solidFill>
                <a:latin typeface="+mj-lt"/>
              </a:rPr>
              <a:t>Základové konstrukce není nutné, žádným způsobem sanovat.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cs-CZ" dirty="0">
              <a:latin typeface="+mj-lt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cs-CZ" dirty="0">
              <a:latin typeface="+mj-lt"/>
            </a:endParaRPr>
          </a:p>
          <a:p>
            <a:pPr algn="just"/>
            <a:endParaRPr lang="cs-CZ" sz="600" dirty="0">
              <a:latin typeface="+mj-lt"/>
            </a:endParaRPr>
          </a:p>
          <a:p>
            <a:pPr algn="just"/>
            <a:endParaRPr lang="cs-CZ" sz="600" dirty="0">
              <a:latin typeface="+mj-lt"/>
            </a:endParaRPr>
          </a:p>
          <a:p>
            <a:pPr algn="just"/>
            <a:endParaRPr lang="cs-CZ" sz="600" dirty="0">
              <a:latin typeface="+mj-lt"/>
            </a:endParaRPr>
          </a:p>
          <a:p>
            <a:pPr algn="just"/>
            <a:endParaRPr lang="cs-CZ" sz="600" dirty="0">
              <a:latin typeface="+mj-lt"/>
            </a:endParaRPr>
          </a:p>
          <a:p>
            <a:pPr algn="just"/>
            <a:endParaRPr lang="cs-CZ" sz="600" dirty="0">
              <a:latin typeface="+mj-lt"/>
            </a:endParaRPr>
          </a:p>
          <a:p>
            <a:pPr algn="just"/>
            <a:endParaRPr lang="cs-CZ" sz="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8155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iv1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xekutivní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Exekutivní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2319</TotalTime>
  <Words>1609</Words>
  <Application>Microsoft Office PowerPoint</Application>
  <PresentationFormat>Předvádění na obrazovce (4:3)</PresentationFormat>
  <Paragraphs>471</Paragraphs>
  <Slides>87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87</vt:i4>
      </vt:variant>
    </vt:vector>
  </HeadingPairs>
  <TitlesOfParts>
    <vt:vector size="97" baseType="lpstr">
      <vt:lpstr>Arial</vt:lpstr>
      <vt:lpstr>Calibri</vt:lpstr>
      <vt:lpstr>Century Gothic</vt:lpstr>
      <vt:lpstr>Courier New</vt:lpstr>
      <vt:lpstr>Palatino Linotype</vt:lpstr>
      <vt:lpstr>Segoe UI</vt:lpstr>
      <vt:lpstr>Times New Roman</vt:lpstr>
      <vt:lpstr>Verdana</vt:lpstr>
      <vt:lpstr>Wingdings</vt:lpstr>
      <vt:lpstr>Motiv1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Renatka</dc:creator>
  <cp:lastModifiedBy>Lukáš Tauchman</cp:lastModifiedBy>
  <cp:revision>221</cp:revision>
  <cp:lastPrinted>2018-03-07T07:10:29Z</cp:lastPrinted>
  <dcterms:created xsi:type="dcterms:W3CDTF">2018-03-05T14:43:10Z</dcterms:created>
  <dcterms:modified xsi:type="dcterms:W3CDTF">2018-04-05T11:38:03Z</dcterms:modified>
</cp:coreProperties>
</file>