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3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2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67CB5-EDAB-4858-96D1-7A8FC9B5832E}" type="datetimeFigureOut">
              <a:rPr lang="cs-CZ" smtClean="0"/>
              <a:pPr/>
              <a:t>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5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Modelace úvěru KREDIT </a:t>
            </a:r>
            <a:br>
              <a:rPr lang="cs-CZ" sz="5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5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 BD Vánek</a:t>
            </a:r>
            <a:endParaRPr lang="cs-CZ" sz="5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Členská schůze BD Vánek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dne 5.4.2018</a:t>
            </a:r>
            <a:endParaRPr lang="cs-CZ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Výmaz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zástavního práva: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zápisu prohlášení vlastníka do katastru nemovitostí může být na základě požadavku žadatele připraven doklad osvědčující zánik zástavního práva k jednotkám, které se na úvěru nepodílí a k dalším jednotkám po úhradě celé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výše poměrné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části úvěru/úvěrů připadající na dané jednotky prostřednictvím provedení mimořádné splátky úvěru.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Převod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jednotek do osobního vlastnictví: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Je umožněno, klient se však zavazuje před samotnou realizací informovat banku o záměru převodu jednotek a předložit k odsouhlasení vzor smlouvy o převodu vlastnického práva k jednotkám. Případně individuální posouzení.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04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08912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Minimální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počet členů BD: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Min. 5 členů družstva musí být zachováno po celou dobu platnosti úvěrového vztahu.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Další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podmínky: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Vedení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podvojného účetnictví – dokládání účetních výkazů 1x ročně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Aktuální předpis měsíčních plateb, zůstatek prostředků ve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fondu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oprav včetně stavu pohledávek po splatnosti – dokládání 1x ročně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-Výše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měsíčního příspěvku do fondu oprav nezměněna po celou dobu úvěru bez vědomí banky (po navýšení)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986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08912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75545" y="1844824"/>
            <a:ext cx="73929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Děkuji Vám za pozornost </a:t>
            </a:r>
            <a:endParaRPr lang="cs-CZ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9015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772400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Parametry navrhovaného úvěru KREDIT: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Žadatel:</a:t>
            </a:r>
            <a:r>
              <a:rPr lang="cs-CZ" sz="25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Bytové družstvo Vánek ( Vánková 795/4 , 181 00 Praha 8 – Čimice),</a:t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  IČO 24142255,   Počet jednotek k bydlení : 116</a:t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Úvěr poskytuje: </a:t>
            </a:r>
            <a:r>
              <a:rPr lang="cs-CZ" sz="1800" dirty="0" err="1" smtClean="0">
                <a:latin typeface="Times New Roman" pitchFamily="18" charset="0"/>
                <a:cs typeface="Times New Roman" pitchFamily="18" charset="0"/>
              </a:rPr>
              <a:t>Raiffeisen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Stavební spořitelna </a:t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                    Koněvova 2747/99, Praha 3 , PSČ 130 45</a:t>
            </a: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Stav úvěru: </a:t>
            </a:r>
            <a:r>
              <a:rPr lang="cs-CZ" sz="1800" b="1" dirty="0" err="1" smtClean="0">
                <a:latin typeface="Times New Roman" pitchFamily="18" charset="0"/>
                <a:cs typeface="Times New Roman" pitchFamily="18" charset="0"/>
              </a:rPr>
              <a:t>předschválen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do výše 50.mil Kč</a:t>
            </a: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400" dirty="0">
                <a:latin typeface="Times New Roman" pitchFamily="18" charset="0"/>
                <a:cs typeface="Times New Roman" pitchFamily="18" charset="0"/>
              </a:rPr>
            </a:b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400" dirty="0">
                <a:latin typeface="Times New Roman" pitchFamily="18" charset="0"/>
                <a:cs typeface="Times New Roman" pitchFamily="18" charset="0"/>
              </a:rPr>
            </a:b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400" dirty="0">
                <a:latin typeface="Times New Roman" pitchFamily="18" charset="0"/>
                <a:cs typeface="Times New Roman" pitchFamily="18" charset="0"/>
              </a:rPr>
            </a:br>
            <a:r>
              <a:rPr lang="cs-CZ" sz="255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550" dirty="0">
                <a:latin typeface="Times New Roman" pitchFamily="18" charset="0"/>
                <a:cs typeface="Times New Roman" pitchFamily="18" charset="0"/>
              </a:rPr>
            </a:br>
            <a:r>
              <a:rPr lang="cs-CZ" sz="255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2550" dirty="0" smtClean="0">
                <a:latin typeface="Times New Roman" pitchFamily="18" charset="0"/>
                <a:cs typeface="Times New Roman" pitchFamily="18" charset="0"/>
              </a:rPr>
            </a:br>
            <a:endParaRPr lang="cs-CZ" sz="25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Parametry navrhovaného úvěru: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Výše úvěru: </a:t>
            </a:r>
            <a:r>
              <a:rPr lang="cs-CZ" sz="22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50.000.000 Kč.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Úroková sazba: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1,99 % </a:t>
            </a:r>
            <a:r>
              <a:rPr lang="cs-CZ" sz="2200" b="1" dirty="0" err="1" smtClean="0"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. fix na 15 let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(v současné době již 2,29%).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Čerpání úvěru:  zahájit do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  2/2020.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Splácení úvěru anuitní splátkou: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od 3/2020 do 6/2043 (280 měsíců).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Výše měsíční anuitní splátky úvěru: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223.380 Kč.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Uzavření úvěrové smlouvy: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zdarma.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Mimořádné splátky: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2x ročně mimořádnou splátku zdarma, výše mimořádné splátky může činit vždy max. 20 % z výše nesplacené jistiny,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 době ukončení fixace úrokové sazby je výše mimořádné splátky neomezena.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Zálohové čerpání: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10% z ceny díla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(pouze v případě, že bude smluvně ujednáno se zhotovitelem díla ve smlouvě o dílo).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9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7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Základní podmínky čerpání :</a:t>
            </a:r>
            <a:r>
              <a:rPr lang="cs-CZ" sz="2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2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uzavřené Smlouvy o zřízení zástavního práva k nemovitosti ve prospěch 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RSTS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(s úředně ověřeným podpisem)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potvrzeného návrhu na vklad katastrálním úřadem včetně originálu či ověřené kopie výpisu z KN s plombou ve prospěch věřitele k předmětným nemovitostem.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vinkulace pojistného plnění – škodové pojištění ve prospěch RSTS a.s. (2.pořadí)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odsouhlasení zajištění požadovaného úvěru, zástavním právem v 2. pořadí ve prospěch věřitele formou úředně ověřených „Souhlasů členů družstva“ více než 2/3 členů Bytového družstva Vánek, IČ 24142255 dle ZOK.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odsouhlasení (členskou schůzí) financování rekonstrukce úvěrem RSTS a.s. ve výši 50 mil. Kč s úrokovou sazbou 1,99% </a:t>
            </a:r>
            <a:r>
              <a:rPr lang="cs-CZ" sz="1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fix na 15 let, splatností 280 měsíců, zajištěním zástavním právem k nemovitostí a odsouhlasením navýšení měsíční tvorby fond oprav na 255 tis. Kč měsíčně s účinností nejpozději od 1/2019.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Předložení</a:t>
            </a:r>
            <a:r>
              <a:rPr lang="cs-CZ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zálohové faktury ve výši 10% výše úvěru + DPH, či faktur se soupisem provedených prací odsouhlasených stavebním technikem RSTS a.s. či zástupcem klienta</a:t>
            </a:r>
            <a:br>
              <a:rPr lang="cs-CZ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800" dirty="0" smtClean="0">
                <a:solidFill>
                  <a:prstClr val="black"/>
                </a:solidFill>
              </a:rPr>
              <a:t/>
            </a:r>
            <a:br>
              <a:rPr lang="cs-CZ" sz="1800" dirty="0" smtClean="0">
                <a:solidFill>
                  <a:prstClr val="black"/>
                </a:solidFill>
              </a:rPr>
            </a:br>
            <a:r>
              <a:rPr lang="cs-CZ" sz="1800" dirty="0">
                <a:solidFill>
                  <a:prstClr val="black"/>
                </a:solidFill>
              </a:rPr>
              <a:t/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1800" dirty="0" smtClean="0">
                <a:solidFill>
                  <a:prstClr val="black"/>
                </a:solidFill>
              </a:rPr>
              <a:t/>
            </a:r>
            <a:br>
              <a:rPr lang="cs-CZ" sz="1800" dirty="0" smtClean="0">
                <a:solidFill>
                  <a:prstClr val="black"/>
                </a:solidFill>
              </a:rPr>
            </a:br>
            <a:r>
              <a:rPr lang="cs-CZ" sz="1800" dirty="0">
                <a:solidFill>
                  <a:prstClr val="black"/>
                </a:solidFill>
              </a:rPr>
              <a:t/>
            </a:r>
            <a:br>
              <a:rPr lang="cs-CZ" sz="1800" dirty="0">
                <a:solidFill>
                  <a:prstClr val="black"/>
                </a:solidFill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Ostatní podmínky</a:t>
            </a:r>
            <a:r>
              <a:rPr lang="cs-C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Předložení </a:t>
            </a: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stavebního povolení, ohlášení či prohlášení stavebního úřadu či klienta, že stavební práce nepodléhají stavebním povolení</a:t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Předložení </a:t>
            </a: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uzavřené Smlouvy/Smluv o dílo dle podnikatelského záměru včetně položkových rozpočtů</a:t>
            </a: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Specifické podmínky:</a:t>
            </a:r>
            <a: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- BD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se zavazuje nejpozději do 30.1.2019 předložit měsíční předpis plateb do fondu oprav se zohledněním požadavku na měsíční tvorbu fondu oprav min. 255. tis. Kč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( tj. 28,-Kč /m2 obytné plochy)</a:t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Splácení: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Období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čerpání úvěru: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klient splácí měsíčně úroky z vyčerpané částky za přesný počet dní v měsíci.</a:t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) Období splácení úvěru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: dle splátkového kalendáře v úvěrové smlouvě, klient úvěr splácí formou anuitní splátky úvěru.</a:t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Anuitní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splátka: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představuje konstantní měsíční splátku zahrnující úroky i splátku jistiny a její výše je stanovena max. do výše 80% měsíční tvorby fondu oprav</a:t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5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Vlastní zdroje: </a:t>
            </a:r>
            <a: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- nejsou vyžadovány,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je možnost financovat  až 100% záměru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Zajištění: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Zástava předmětné nemovitosti v 2.pořadí </a:t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Vinkulace pojistného plnění- živelní pojištění v 2.pořadí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Odklad splácení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možnost odkladu anuitní splátky , 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úroky musí být spláceny od zahájení čerpání úvěru.</a:t>
            </a:r>
            <a:br>
              <a:rPr lang="cs-CZ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43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Mimořádné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splátky a předčasné splacení úvěru: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Mimořádné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splátky úvěru 2x ročně zdarma, vždy ve výši max. 20% z výše nesplacené jistiny úvěru nebo zdarma v době ukončení fixace. V ostatních případech je účtována úhrada ve výši 5% z výše provedené splátky.</a:t>
            </a:r>
            <a:br>
              <a:rPr lang="cs-CZ" sz="2800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Předčasné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splacení úvěru zdarma v době ukončení fixace. V jiných případech je účtována úhrada ve výši 5% z výše provedené splátky.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981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518457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Požadovaná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rezerva na splátku úvěru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Požadovaná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rezerva ve fondu oprav je minimálně 10% nad měsíční splátku úvěru za podmínky, že běžné výdaje z měsíčního příspěvku do FO pokrývající cca 10% z tvorby.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Úhrady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-Úhrada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za uzavření smlouvy – ZDARMA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-Úhrada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za výpis – ZDARMA /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výpis v elektronické formě/ či 21,- Kč/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 měsíčně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Úhrada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za správu úvěru – 200,- Kč/ čtvrtletně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Výhody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a) Rezervace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zdrojů zdarma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b) Nedočerpání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úvěru zdarma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c) Nepožadujeme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blokaci finančních prostředků na běžném účtu žadatele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d) Vedení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běžného účtu dle výběru žadatele</a:t>
            </a:r>
            <a:br>
              <a:rPr lang="cs-CZ" sz="2200" dirty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e) Internetový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servis /zřízení zdarma/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848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13</Words>
  <Application>Microsoft Office PowerPoint</Application>
  <PresentationFormat>Předvádění na obrazovce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Modelace úvěru KREDIT  pro BD Vánek</vt:lpstr>
      <vt:lpstr>  Parametry navrhovaného úvěru KREDIT:  Žadatel: Bytové družstvo Vánek ( Vánková 795/4 , 181 00 Praha 8 – Čimice),                    IČO 24142255,   Počet jednotek k bydlení : 116     Úvěr poskytuje: Raiffeisen Stavební spořitelna                                      Koněvova 2747/99, Praha 3 , PSČ 130 45    Stav úvěru: předschválen  do výše 50.mil Kč        </vt:lpstr>
      <vt:lpstr> Parametry navrhovaného úvěru:  Výše úvěru: max 50.000.000 Kč. Úroková sazba: 1,99 % p.a. fix na 15 let (v současné době již 2,29%). Čerpání úvěru:  zahájit do   2/2020. Splácení úvěru anuitní splátkou: od 3/2020 do 6/2043 (280 měsíců).  Výše měsíční anuitní splátky úvěru: 223.380 Kč.  Uzavření úvěrové smlouvy: zdarma. Mimořádné splátky: 2x ročně mimořádnou splátku zdarma, výše mimořádné splátky může činit vždy max. 20 % z výše nesplacené jistiny, v době ukončení fixace úrokové sazby je výše mimořádné splátky neomezena. Zálohové čerpání: 10% z ceny díla (pouze v případě, že bude smluvně ujednáno se zhotovitelem díla ve smlouvě o dílo).  </vt:lpstr>
      <vt:lpstr>           Základní podmínky čerpání :   - Předložení uzavřené Smlouvy o zřízení zástavního práva k nemovitosti ve prospěch   RSTS (s úředně ověřeným podpisem) - Předložení potvrzeného návrhu na vklad katastrálním úřadem včetně originálu či ověřené kopie výpisu z KN s plombou ve prospěch věřitele k předmětným nemovitostem. - Předložení vinkulace pojistného plnění – škodové pojištění ve prospěch RSTS a.s. (2.pořadí) - Předložení odsouhlasení zajištění požadovaného úvěru, zástavním právem v 2. pořadí ve prospěch věřitele formou úředně ověřených „Souhlasů členů družstva“ více než 2/3 členů Bytového družstva Vánek, IČ 24142255 dle ZOK. -Předložení odsouhlasení (členskou schůzí) financování rekonstrukce úvěrem RSTS a.s. ve výši 50 mil. Kč s úrokovou sazbou 1,99% p.a. fix na 15 let, splatností 280 měsíců, zajištěním zástavním právem k nemovitostí a odsouhlasením navýšení měsíční tvorby fond oprav na 255 tis. Kč měsíčně s účinností nejpozději od 1/2019. - Předložení zálohové faktury ve výši 10% výše úvěru + DPH, či faktur se soupisem provedených prací odsouhlasených stavebním technikem RSTS a.s. či zástupcem klienta         </vt:lpstr>
      <vt:lpstr>                              Ostatní podmínky:  - Předložení stavebního povolení, ohlášení či prohlášení stavebního úřadu či klienta, že stavební práce nepodléhají stavebním povolení - Předložení uzavřené Smlouvy/Smluv o dílo dle podnikatelského záměru včetně položkových rozpočtů                                   </vt:lpstr>
      <vt:lpstr>        Specifické podmínky:   - BD se zavazuje nejpozději do 30.1.2019 předložit měsíční předpis plateb do fondu oprav se zohledněním požadavku na měsíční tvorbu fondu oprav min. 255. tis. Kč. ( tj. 28,-Kč /m2 obytné plochy)  Splácení: a) Období čerpání úvěru: klient splácí měsíčně úroky z vyčerpané částky za přesný počet dní v měsíci. b) Období splácení úvěru: dle splátkového kalendáře v úvěrové smlouvě, klient úvěr splácí formou anuitní splátky úvěru. Anuitní splátka: představuje konstantní měsíční splátku zahrnující úroky i splátku jistiny a její výše je stanovena max. do výše 80% měsíční tvorby fondu oprav         </vt:lpstr>
      <vt:lpstr>   Vlastní zdroje:   - nejsou vyžadovány, je možnost financovat  až 100% záměru.   Zajištění:  - Zástava předmětné nemovitosti v 2.pořadí  - Vinkulace pojistného plnění- živelní pojištění v 2.pořadí   Odklad splácení:  možnost odkladu anuitní splátky , úroky musí být spláceny od zahájení čerpání úvěru.        </vt:lpstr>
      <vt:lpstr>   Mimořádné splátky a předčasné splacení úvěru:   -  Mimořádné splátky úvěru 2x ročně zdarma, vždy ve výši max. 20% z výše nesplacené jistiny úvěru nebo zdarma v době ukončení fixace. V ostatních případech je účtována úhrada ve výši 5% z výše provedené splátky.  -  Předčasné splacení úvěru zdarma v době ukončení fixace. V jiných případech je účtována úhrada ve výši 5% z výše provedené splátky.        </vt:lpstr>
      <vt:lpstr>       Požadovaná rezerva na splátku úvěru: Požadovaná rezerva ve fondu oprav je minimálně 10% nad měsíční splátku úvěru za podmínky, že běžné výdaje z měsíčního příspěvku do FO pokrývající cca 10% z tvorby.  Úhrady: -Úhrada za uzavření smlouvy – ZDARMA -Úhrada za výpis – ZDARMA /výpis v elektronické formě/ či 21,- Kč/ měsíčně -Úhrada za správu úvěru – 200,- Kč/ čtvrtletně  Výhody:  a) Rezervace zdrojů zdarma  b) Nedočerpání úvěru zdarma  c) Nepožadujeme blokaci finančních prostředků na běžném účtu žadatele  d) Vedení běžného účtu dle výběru žadatele  e) Internetový servis /zřízení zdarma/        </vt:lpstr>
      <vt:lpstr>         Výmaz zástavního práva: Po zápisu prohlášení vlastníka do katastru nemovitostí může být na základě požadavku žadatele připraven doklad osvědčující zánik zástavního práva k jednotkám, které se na úvěru nepodílí a k dalším jednotkám po úhradě celé výše poměrné části úvěru/úvěrů připadající na dané jednotky prostřednictvím provedení mimořádné splátky úvěru.   Převod jednotek do osobního vlastnictví: Je umožněno, klient se však zavazuje před samotnou realizací informovat banku o záměru převodu jednotek a předložit k odsouhlasení vzor smlouvy o převodu vlastnického práva k jednotkám. Případně individuální posouzení.           </vt:lpstr>
      <vt:lpstr>             Minimální počet členů BD: Min. 5 členů družstva musí být zachováno po celou dobu platnosti úvěrového vztahu.  Další podmínky: -Vedení podvojného účetnictví – dokládání účetních výkazů 1x ročně - Aktuální předpis měsíčních plateb, zůstatek prostředků ve fondu oprav včetně stavu pohledávek po splatnosti – dokládání 1x ročně  -Výše měsíčního příspěvku do fondu oprav nezměněna po celou dobu úvěru bez vědomí banky (po navýšení)               </vt:lpstr>
      <vt:lpstr>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 systému Windows</dc:creator>
  <cp:lastModifiedBy>Trunc Rudolf</cp:lastModifiedBy>
  <cp:revision>17</cp:revision>
  <cp:lastPrinted>2018-04-03T06:24:47Z</cp:lastPrinted>
  <dcterms:created xsi:type="dcterms:W3CDTF">2018-02-16T16:18:28Z</dcterms:created>
  <dcterms:modified xsi:type="dcterms:W3CDTF">2018-04-03T06:31:41Z</dcterms:modified>
</cp:coreProperties>
</file>