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67CB5-EDAB-4858-96D1-7A8FC9B5832E}" type="datetimeFigureOut">
              <a:rPr lang="cs-CZ" smtClean="0"/>
              <a:pPr/>
              <a:t>16.02.2018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F51B4-5C44-4E7F-B195-117B708697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67CB5-EDAB-4858-96D1-7A8FC9B5832E}" type="datetimeFigureOut">
              <a:rPr lang="cs-CZ" smtClean="0"/>
              <a:pPr/>
              <a:t>16.02.2018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F51B4-5C44-4E7F-B195-117B708697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67CB5-EDAB-4858-96D1-7A8FC9B5832E}" type="datetimeFigureOut">
              <a:rPr lang="cs-CZ" smtClean="0"/>
              <a:pPr/>
              <a:t>16.02.2018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F51B4-5C44-4E7F-B195-117B708697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67CB5-EDAB-4858-96D1-7A8FC9B5832E}" type="datetimeFigureOut">
              <a:rPr lang="cs-CZ" smtClean="0"/>
              <a:pPr/>
              <a:t>16.02.2018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F51B4-5C44-4E7F-B195-117B708697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67CB5-EDAB-4858-96D1-7A8FC9B5832E}" type="datetimeFigureOut">
              <a:rPr lang="cs-CZ" smtClean="0"/>
              <a:pPr/>
              <a:t>16.02.2018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F51B4-5C44-4E7F-B195-117B708697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67CB5-EDAB-4858-96D1-7A8FC9B5832E}" type="datetimeFigureOut">
              <a:rPr lang="cs-CZ" smtClean="0"/>
              <a:pPr/>
              <a:t>16.02.2018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F51B4-5C44-4E7F-B195-117B708697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67CB5-EDAB-4858-96D1-7A8FC9B5832E}" type="datetimeFigureOut">
              <a:rPr lang="cs-CZ" smtClean="0"/>
              <a:pPr/>
              <a:t>16.02.2018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F51B4-5C44-4E7F-B195-117B708697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67CB5-EDAB-4858-96D1-7A8FC9B5832E}" type="datetimeFigureOut">
              <a:rPr lang="cs-CZ" smtClean="0"/>
              <a:pPr/>
              <a:t>16.02.2018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F51B4-5C44-4E7F-B195-117B708697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67CB5-EDAB-4858-96D1-7A8FC9B5832E}" type="datetimeFigureOut">
              <a:rPr lang="cs-CZ" smtClean="0"/>
              <a:pPr/>
              <a:t>16.02.2018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F51B4-5C44-4E7F-B195-117B708697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67CB5-EDAB-4858-96D1-7A8FC9B5832E}" type="datetimeFigureOut">
              <a:rPr lang="cs-CZ" smtClean="0"/>
              <a:pPr/>
              <a:t>16.02.2018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F51B4-5C44-4E7F-B195-117B708697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67CB5-EDAB-4858-96D1-7A8FC9B5832E}" type="datetimeFigureOut">
              <a:rPr lang="cs-CZ" smtClean="0"/>
              <a:pPr/>
              <a:t>16.02.2018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F51B4-5C44-4E7F-B195-117B708697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867CB5-EDAB-4858-96D1-7A8FC9B5832E}" type="datetimeFigureOut">
              <a:rPr lang="cs-CZ" smtClean="0"/>
              <a:pPr/>
              <a:t>16.02.2018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3F51B4-5C44-4E7F-B195-117B708697C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5400" dirty="0" smtClean="0">
                <a:latin typeface="Times New Roman" pitchFamily="18" charset="0"/>
                <a:cs typeface="Times New Roman" pitchFamily="18" charset="0"/>
              </a:rPr>
              <a:t>Modelace </a:t>
            </a:r>
            <a:r>
              <a:rPr lang="cs-CZ" sz="5400" dirty="0" smtClean="0">
                <a:latin typeface="Times New Roman" pitchFamily="18" charset="0"/>
                <a:cs typeface="Times New Roman" pitchFamily="18" charset="0"/>
              </a:rPr>
              <a:t>úvěru BD Vánek</a:t>
            </a:r>
            <a:endParaRPr lang="cs-CZ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Prezentace na členské schůzi BD Vánek dne 22.3.2018</a:t>
            </a:r>
            <a:endParaRPr lang="cs-CZ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1268760"/>
            <a:ext cx="7772400" cy="4968552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rmAutofit fontScale="90000"/>
          </a:bodyPr>
          <a:lstStyle/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Parametry navrhovaného úvěru:</a:t>
            </a:r>
            <a:br>
              <a:rPr lang="cs-CZ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200" dirty="0" smtClean="0">
                <a:latin typeface="Times New Roman" pitchFamily="18" charset="0"/>
                <a:cs typeface="Times New Roman" pitchFamily="18" charset="0"/>
              </a:rPr>
              <a:t>Výše úvěru: </a:t>
            </a:r>
            <a:r>
              <a:rPr lang="cs-CZ" sz="2200" b="1" dirty="0" smtClean="0">
                <a:latin typeface="Times New Roman" pitchFamily="18" charset="0"/>
                <a:cs typeface="Times New Roman" pitchFamily="18" charset="0"/>
              </a:rPr>
              <a:t>50.000.000 Kč.</a:t>
            </a:r>
            <a:r>
              <a:rPr lang="cs-CZ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200" dirty="0" smtClean="0">
                <a:latin typeface="Times New Roman" pitchFamily="18" charset="0"/>
                <a:cs typeface="Times New Roman" pitchFamily="18" charset="0"/>
              </a:rPr>
              <a:t>Navrhovaná úroková sazba: </a:t>
            </a:r>
            <a:r>
              <a:rPr lang="cs-CZ" sz="2200" b="1" dirty="0" smtClean="0">
                <a:latin typeface="Times New Roman" pitchFamily="18" charset="0"/>
                <a:cs typeface="Times New Roman" pitchFamily="18" charset="0"/>
              </a:rPr>
              <a:t>1,99 % </a:t>
            </a:r>
            <a:r>
              <a:rPr lang="cs-CZ" sz="2200" b="1" dirty="0" err="1" smtClean="0">
                <a:latin typeface="Times New Roman" pitchFamily="18" charset="0"/>
                <a:cs typeface="Times New Roman" pitchFamily="18" charset="0"/>
              </a:rPr>
              <a:t>p.a</a:t>
            </a:r>
            <a:r>
              <a:rPr lang="cs-CZ" sz="2200" b="1" dirty="0" smtClean="0">
                <a:latin typeface="Times New Roman" pitchFamily="18" charset="0"/>
                <a:cs typeface="Times New Roman" pitchFamily="18" charset="0"/>
              </a:rPr>
              <a:t>. fix na 15 let </a:t>
            </a:r>
            <a:r>
              <a:rPr lang="cs-CZ" sz="2200" dirty="0" smtClean="0">
                <a:latin typeface="Times New Roman" pitchFamily="18" charset="0"/>
                <a:cs typeface="Times New Roman" pitchFamily="18" charset="0"/>
              </a:rPr>
              <a:t>(v současné době je navýšení úrokové sazby již 2,29%).</a:t>
            </a:r>
            <a:br>
              <a:rPr lang="cs-CZ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200" dirty="0" smtClean="0">
                <a:latin typeface="Times New Roman" pitchFamily="18" charset="0"/>
                <a:cs typeface="Times New Roman" pitchFamily="18" charset="0"/>
              </a:rPr>
              <a:t>Čerpání úvěru: </a:t>
            </a:r>
            <a:r>
              <a:rPr lang="cs-CZ" sz="2200" b="1" dirty="0" smtClean="0">
                <a:latin typeface="Times New Roman" pitchFamily="18" charset="0"/>
                <a:cs typeface="Times New Roman" pitchFamily="18" charset="0"/>
              </a:rPr>
              <a:t>do 25. 2. 2020.</a:t>
            </a:r>
            <a:r>
              <a:rPr lang="cs-CZ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200" dirty="0" smtClean="0">
                <a:latin typeface="Times New Roman" pitchFamily="18" charset="0"/>
                <a:cs typeface="Times New Roman" pitchFamily="18" charset="0"/>
              </a:rPr>
              <a:t>Max. úrokové zatížení: </a:t>
            </a:r>
            <a:r>
              <a:rPr lang="cs-CZ" sz="2200" b="1" dirty="0" smtClean="0">
                <a:latin typeface="Times New Roman" pitchFamily="18" charset="0"/>
                <a:cs typeface="Times New Roman" pitchFamily="18" charset="0"/>
              </a:rPr>
              <a:t>84.507 Kč měsíčně</a:t>
            </a:r>
            <a:r>
              <a:rPr lang="cs-CZ" sz="2200" dirty="0" smtClean="0">
                <a:latin typeface="Times New Roman" pitchFamily="18" charset="0"/>
                <a:cs typeface="Times New Roman" pitchFamily="18" charset="0"/>
              </a:rPr>
              <a:t> (úroky jsou splatné v měsíčně, a to počínaje měsícem zahájení čerpání úvěru - za přesný počet dní v měsíci)  v době čerpání úvěru. </a:t>
            </a:r>
            <a:br>
              <a:rPr lang="cs-CZ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200" dirty="0" smtClean="0">
                <a:latin typeface="Times New Roman" pitchFamily="18" charset="0"/>
                <a:cs typeface="Times New Roman" pitchFamily="18" charset="0"/>
              </a:rPr>
              <a:t>Splácení úroků: </a:t>
            </a:r>
            <a:r>
              <a:rPr lang="cs-CZ" sz="2200" b="1" dirty="0" smtClean="0">
                <a:latin typeface="Times New Roman" pitchFamily="18" charset="0"/>
                <a:cs typeface="Times New Roman" pitchFamily="18" charset="0"/>
              </a:rPr>
              <a:t>počínaje měsícem zahájení čerpání úvěru</a:t>
            </a:r>
            <a:r>
              <a:rPr lang="cs-CZ" sz="2200" dirty="0" smtClean="0">
                <a:latin typeface="Times New Roman" pitchFamily="18" charset="0"/>
                <a:cs typeface="Times New Roman" pitchFamily="18" charset="0"/>
              </a:rPr>
              <a:t> - za přesný počet dní v měsíci </a:t>
            </a:r>
            <a:r>
              <a:rPr lang="cs-CZ" sz="2200" b="1" dirty="0" smtClean="0">
                <a:latin typeface="Times New Roman" pitchFamily="18" charset="0"/>
                <a:cs typeface="Times New Roman" pitchFamily="18" charset="0"/>
              </a:rPr>
              <a:t>do 2/2020 </a:t>
            </a:r>
            <a:r>
              <a:rPr lang="cs-CZ" sz="2200" dirty="0" smtClean="0">
                <a:latin typeface="Times New Roman" pitchFamily="18" charset="0"/>
                <a:cs typeface="Times New Roman" pitchFamily="18" charset="0"/>
              </a:rPr>
              <a:t>(tj. do doby ukončení čerpání úvěru).</a:t>
            </a:r>
            <a:br>
              <a:rPr lang="cs-CZ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200" dirty="0" smtClean="0">
                <a:latin typeface="Times New Roman" pitchFamily="18" charset="0"/>
                <a:cs typeface="Times New Roman" pitchFamily="18" charset="0"/>
              </a:rPr>
              <a:t>Splácení úvěru anuitní splátkou: </a:t>
            </a:r>
            <a:r>
              <a:rPr lang="cs-CZ" sz="2200" b="1" dirty="0" smtClean="0">
                <a:latin typeface="Times New Roman" pitchFamily="18" charset="0"/>
                <a:cs typeface="Times New Roman" pitchFamily="18" charset="0"/>
              </a:rPr>
              <a:t>od 3/2020 do 6/2043 (280 měsíců). </a:t>
            </a:r>
            <a:r>
              <a:rPr lang="cs-CZ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200" dirty="0" smtClean="0">
                <a:latin typeface="Times New Roman" pitchFamily="18" charset="0"/>
                <a:cs typeface="Times New Roman" pitchFamily="18" charset="0"/>
              </a:rPr>
              <a:t>Výše měsíční anuitní splátky úvěru: </a:t>
            </a:r>
            <a:r>
              <a:rPr lang="cs-CZ" sz="2200" b="1" dirty="0" smtClean="0">
                <a:latin typeface="Times New Roman" pitchFamily="18" charset="0"/>
                <a:cs typeface="Times New Roman" pitchFamily="18" charset="0"/>
              </a:rPr>
              <a:t>223.380 Kč.</a:t>
            </a:r>
            <a:r>
              <a:rPr lang="cs-CZ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cs-CZ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200" dirty="0" smtClean="0">
                <a:latin typeface="Times New Roman" pitchFamily="18" charset="0"/>
                <a:cs typeface="Times New Roman" pitchFamily="18" charset="0"/>
              </a:rPr>
              <a:t>Uzavření úvěrové smlouvy: </a:t>
            </a:r>
            <a:r>
              <a:rPr lang="cs-CZ" sz="2200" b="1" dirty="0" smtClean="0">
                <a:latin typeface="Times New Roman" pitchFamily="18" charset="0"/>
                <a:cs typeface="Times New Roman" pitchFamily="18" charset="0"/>
              </a:rPr>
              <a:t>zdarma.</a:t>
            </a:r>
            <a:r>
              <a:rPr lang="cs-CZ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200" dirty="0" smtClean="0">
                <a:latin typeface="Times New Roman" pitchFamily="18" charset="0"/>
                <a:cs typeface="Times New Roman" pitchFamily="18" charset="0"/>
              </a:rPr>
              <a:t>Mimořádné splátky: </a:t>
            </a:r>
            <a:r>
              <a:rPr lang="cs-CZ" sz="2200" b="1" dirty="0" smtClean="0">
                <a:latin typeface="Times New Roman" pitchFamily="18" charset="0"/>
                <a:cs typeface="Times New Roman" pitchFamily="18" charset="0"/>
              </a:rPr>
              <a:t>2x ročně mimořádnou splátku zdarma, výše mimořádné splátky může činit vždy max. 20 % z výše nesplacené jistiny, </a:t>
            </a:r>
            <a:r>
              <a:rPr lang="cs-CZ" sz="2200" dirty="0" smtClean="0">
                <a:latin typeface="Times New Roman" pitchFamily="18" charset="0"/>
                <a:cs typeface="Times New Roman" pitchFamily="18" charset="0"/>
              </a:rPr>
              <a:t>v době ukončení fixace úrokové sazby je výše mimořádné splátky neomezena.</a:t>
            </a:r>
            <a:br>
              <a:rPr lang="cs-CZ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200" dirty="0" smtClean="0">
                <a:latin typeface="Times New Roman" pitchFamily="18" charset="0"/>
                <a:cs typeface="Times New Roman" pitchFamily="18" charset="0"/>
              </a:rPr>
              <a:t>Zálohové čerpání: </a:t>
            </a:r>
            <a:r>
              <a:rPr lang="cs-CZ" sz="2200" b="1" dirty="0" smtClean="0">
                <a:latin typeface="Times New Roman" pitchFamily="18" charset="0"/>
                <a:cs typeface="Times New Roman" pitchFamily="18" charset="0"/>
              </a:rPr>
              <a:t>10% z ceny díla</a:t>
            </a:r>
            <a:r>
              <a:rPr lang="cs-CZ" sz="2200" dirty="0" smtClean="0">
                <a:latin typeface="Times New Roman" pitchFamily="18" charset="0"/>
                <a:cs typeface="Times New Roman" pitchFamily="18" charset="0"/>
              </a:rPr>
              <a:t> (pouze v případě, že bude smluvně ujednáno se zhotovitelem díla ve smlouvě o dílo).</a:t>
            </a:r>
            <a:br>
              <a:rPr lang="cs-CZ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dirty="0" smtClean="0">
                <a:latin typeface="Times New Roman" pitchFamily="18" charset="0"/>
                <a:cs typeface="Times New Roman" pitchFamily="18" charset="0"/>
              </a:rPr>
            </a:br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4968552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rmAutofit fontScale="90000"/>
          </a:bodyPr>
          <a:lstStyle/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Primární podmínky čerpání úvěru: </a:t>
            </a:r>
            <a:br>
              <a:rPr lang="cs-CZ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cs-CZ" sz="2200" dirty="0" smtClean="0">
                <a:latin typeface="Times New Roman" pitchFamily="18" charset="0"/>
                <a:cs typeface="Times New Roman" pitchFamily="18" charset="0"/>
              </a:rPr>
              <a:t>Předložení uzavřené Smlouvy o zřízení zástavního práva k nemovitosti ve prospěch RSTS (s úředně ověřeným podpisem)</a:t>
            </a:r>
            <a:br>
              <a:rPr lang="cs-CZ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200" dirty="0" smtClean="0">
                <a:latin typeface="Times New Roman" pitchFamily="18" charset="0"/>
                <a:cs typeface="Times New Roman" pitchFamily="18" charset="0"/>
              </a:rPr>
              <a:t>  - Předložení potvrzeného návrhu na vklad katastrálním úřadem včetně originálu či ověřené kopie  výpisu z KN „s plombou“ ve prospěch věřitele v 2. pořadí k předmětným nemovitostem, vše zapsané na LV č. 2768, katastrální území </a:t>
            </a:r>
            <a:r>
              <a:rPr lang="cs-CZ" sz="2200" dirty="0" err="1" smtClean="0">
                <a:latin typeface="Times New Roman" pitchFamily="18" charset="0"/>
                <a:cs typeface="Times New Roman" pitchFamily="18" charset="0"/>
              </a:rPr>
              <a:t>Čimice</a:t>
            </a:r>
            <a:r>
              <a:rPr lang="cs-CZ" sz="2200" dirty="0" smtClean="0">
                <a:latin typeface="Times New Roman" pitchFamily="18" charset="0"/>
                <a:cs typeface="Times New Roman" pitchFamily="18" charset="0"/>
              </a:rPr>
              <a:t>, Katastrální pracoviště Praha pro Katastrální úřad pro hlavní město Prahu.</a:t>
            </a:r>
            <a:br>
              <a:rPr lang="cs-CZ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200" dirty="0" smtClean="0">
                <a:latin typeface="Times New Roman" pitchFamily="18" charset="0"/>
                <a:cs typeface="Times New Roman" pitchFamily="18" charset="0"/>
              </a:rPr>
              <a:t> - Předložení vinkulace pojistného plnění – škodové pojištění ve prospěch RSTS a.s. (2. pořadí)</a:t>
            </a:r>
            <a:br>
              <a:rPr lang="cs-CZ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200" dirty="0" smtClean="0">
                <a:latin typeface="Times New Roman" pitchFamily="18" charset="0"/>
                <a:cs typeface="Times New Roman" pitchFamily="18" charset="0"/>
              </a:rPr>
              <a:t> - Předložení odsouhlasení zajištění požadovaného úvěru, zástavním právem v 2. pořadí ve prospěch věřitele formou úředně ověřených „Souhlasů členů družstva“ více než 2/3 členů Bytového družstva Vánek, IČ 24142255 dle ZOK. 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 </a:t>
            </a:r>
            <a:br>
              <a:rPr lang="cs-CZ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cs-CZ" sz="2200" dirty="0" smtClean="0">
                <a:latin typeface="Times New Roman" pitchFamily="18" charset="0"/>
                <a:cs typeface="Times New Roman" pitchFamily="18" charset="0"/>
              </a:rPr>
              <a:t>Současně podmínkou čerpání úvěru bude předložení zápisu ze schůze s odsouhlasením úvěru včetně parametrů i  investice  (přílohou zápisu bude prezenční listina a případné plné moci).</a:t>
            </a:r>
            <a:r>
              <a:rPr lang="cs-CZ" sz="1800" dirty="0" smtClean="0"/>
              <a:t/>
            </a:r>
            <a:br>
              <a:rPr lang="cs-CZ" sz="1800" dirty="0" smtClean="0"/>
            </a:b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dirty="0" smtClean="0">
                <a:latin typeface="Times New Roman" pitchFamily="18" charset="0"/>
                <a:cs typeface="Times New Roman" pitchFamily="18" charset="0"/>
              </a:rPr>
            </a:br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4968552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rmAutofit fontScale="90000"/>
          </a:bodyPr>
          <a:lstStyle/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Zajištění úvěru:</a:t>
            </a:r>
            <a:r>
              <a:rPr lang="cs-CZ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200" dirty="0" smtClean="0">
                <a:latin typeface="Times New Roman" pitchFamily="18" charset="0"/>
                <a:cs typeface="Times New Roman" pitchFamily="18" charset="0"/>
              </a:rPr>
              <a:t> - Zástavním právem v 2. pořadí ve prospěch věřitele ve výši pohledávky 50.000.000,- Kč  k předmětným nemovitostem, vše zapsané na LV č. 2768, katastrální území </a:t>
            </a:r>
            <a:r>
              <a:rPr lang="cs-CZ" sz="2200" dirty="0" err="1" smtClean="0">
                <a:latin typeface="Times New Roman" pitchFamily="18" charset="0"/>
                <a:cs typeface="Times New Roman" pitchFamily="18" charset="0"/>
              </a:rPr>
              <a:t>Čimice</a:t>
            </a:r>
            <a:r>
              <a:rPr lang="cs-CZ" sz="2200" dirty="0" smtClean="0">
                <a:latin typeface="Times New Roman" pitchFamily="18" charset="0"/>
                <a:cs typeface="Times New Roman" pitchFamily="18" charset="0"/>
              </a:rPr>
              <a:t>, Katastrální pracoviště Praha pro Katastrální úřad pro hlavní město Prahu </a:t>
            </a:r>
            <a:br>
              <a:rPr lang="cs-CZ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200" dirty="0" smtClean="0">
                <a:latin typeface="Times New Roman" pitchFamily="18" charset="0"/>
                <a:cs typeface="Times New Roman" pitchFamily="18" charset="0"/>
              </a:rPr>
              <a:t> - Vinkulací pojistného plnění – škodové pojištění v 2. pořadí ve prospěch RSTS a.s.</a:t>
            </a:r>
            <a:br>
              <a:rPr lang="cs-CZ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200" u="sng" dirty="0" smtClean="0">
                <a:latin typeface="Times New Roman" pitchFamily="18" charset="0"/>
                <a:cs typeface="Times New Roman" pitchFamily="18" charset="0"/>
              </a:rPr>
              <a:t>Současně předložit:</a:t>
            </a:r>
            <a:r>
              <a:rPr lang="cs-CZ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200" dirty="0" smtClean="0">
                <a:latin typeface="Times New Roman" pitchFamily="18" charset="0"/>
                <a:cs typeface="Times New Roman" pitchFamily="18" charset="0"/>
              </a:rPr>
              <a:t> - Studii proveditelnosti rekonstrukce bytového domu.</a:t>
            </a:r>
            <a:br>
              <a:rPr lang="cs-CZ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200" u="sng" dirty="0" smtClean="0">
                <a:latin typeface="Times New Roman" pitchFamily="18" charset="0"/>
                <a:cs typeface="Times New Roman" pitchFamily="18" charset="0"/>
              </a:rPr>
              <a:t>K úvěru 43/2013/K (úvěr na koupi nemovitosti):</a:t>
            </a:r>
            <a:r>
              <a:rPr lang="cs-CZ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200" dirty="0" smtClean="0">
                <a:latin typeface="Times New Roman" pitchFamily="18" charset="0"/>
                <a:cs typeface="Times New Roman" pitchFamily="18" charset="0"/>
              </a:rPr>
              <a:t> - Řešit doplnění zajištění úvěru o pozemek </a:t>
            </a:r>
            <a:r>
              <a:rPr lang="cs-CZ" sz="2200" dirty="0" err="1" smtClean="0">
                <a:latin typeface="Times New Roman" pitchFamily="18" charset="0"/>
                <a:cs typeface="Times New Roman" pitchFamily="18" charset="0"/>
              </a:rPr>
              <a:t>parc</a:t>
            </a:r>
            <a:r>
              <a:rPr lang="cs-CZ" sz="2200" dirty="0" smtClean="0">
                <a:latin typeface="Times New Roman" pitchFamily="18" charset="0"/>
                <a:cs typeface="Times New Roman" pitchFamily="18" charset="0"/>
              </a:rPr>
              <a:t>. č. 834/17, ostatní plocha, zeleň – RSTS připraví dokumentaci (souhlas se zástavou by byl součástí  připraveného souhlasu pro zajištění druhého úvěru), vklad by byl proveden v 1. pořadí ještě před vkladem zástavního práva ve prospěch </a:t>
            </a:r>
            <a:br>
              <a:rPr lang="cs-CZ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200" dirty="0" smtClean="0">
                <a:latin typeface="Times New Roman" pitchFamily="18" charset="0"/>
                <a:cs typeface="Times New Roman" pitchFamily="18" charset="0"/>
              </a:rPr>
              <a:t>2. úvěru.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dirty="0" smtClean="0">
                <a:latin typeface="Times New Roman" pitchFamily="18" charset="0"/>
                <a:cs typeface="Times New Roman" pitchFamily="18" charset="0"/>
              </a:rPr>
            </a:br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620688"/>
            <a:ext cx="8208912" cy="4968552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rmAutofit fontScale="90000"/>
          </a:bodyPr>
          <a:lstStyle/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Další informace:</a:t>
            </a:r>
            <a:r>
              <a:rPr lang="cs-CZ" sz="2400" b="1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4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cs-CZ" sz="2200" dirty="0" smtClean="0">
                <a:latin typeface="Times New Roman" pitchFamily="18" charset="0"/>
                <a:cs typeface="Times New Roman" pitchFamily="18" charset="0"/>
              </a:rPr>
              <a:t>Prohlášení vlastníka budovy je možné podat na příslušný katastrální úřad </a:t>
            </a:r>
            <a:r>
              <a:rPr lang="cs-CZ" sz="2200" b="1" dirty="0" smtClean="0">
                <a:latin typeface="Times New Roman" pitchFamily="18" charset="0"/>
                <a:cs typeface="Times New Roman" pitchFamily="18" charset="0"/>
              </a:rPr>
              <a:t>až následně</a:t>
            </a:r>
            <a:r>
              <a:rPr lang="cs-CZ" sz="2200" dirty="0" smtClean="0">
                <a:latin typeface="Times New Roman" pitchFamily="18" charset="0"/>
                <a:cs typeface="Times New Roman" pitchFamily="18" charset="0"/>
              </a:rPr>
              <a:t> po provedení zápisu vkladu zástavního práva k nemovitosti k nově navrhovanému úvěru.</a:t>
            </a:r>
            <a:br>
              <a:rPr lang="cs-CZ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200" dirty="0" smtClean="0">
                <a:latin typeface="Times New Roman" pitchFamily="18" charset="0"/>
                <a:cs typeface="Times New Roman" pitchFamily="18" charset="0"/>
              </a:rPr>
              <a:t> - Výmaz zástavní práva k nemovitosti může být bankou proveden po provedení úhrady 100% podílu na zůstatku úvěru na koupi nemovitosti </a:t>
            </a:r>
            <a:br>
              <a:rPr lang="cs-CZ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200" dirty="0" smtClean="0">
                <a:latin typeface="Times New Roman" pitchFamily="18" charset="0"/>
                <a:cs typeface="Times New Roman" pitchFamily="18" charset="0"/>
              </a:rPr>
              <a:t>a úvěru na rekonstrukci. </a:t>
            </a:r>
            <a:br>
              <a:rPr lang="cs-CZ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dirty="0" smtClean="0">
                <a:latin typeface="Times New Roman" pitchFamily="18" charset="0"/>
                <a:cs typeface="Times New Roman" pitchFamily="18" charset="0"/>
              </a:rPr>
            </a:br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27</Words>
  <Application>Microsoft Office PowerPoint</Application>
  <PresentationFormat>Předvádění na obrazovce (4:3)</PresentationFormat>
  <Paragraphs>6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sady Office</vt:lpstr>
      <vt:lpstr>Modelace úvěru BD Vánek</vt:lpstr>
      <vt:lpstr>Parametry navrhovaného úvěru: Výše úvěru: 50.000.000 Kč. Navrhovaná úroková sazba: 1,99 % p.a. fix na 15 let (v současné době je navýšení úrokové sazby již 2,29%). Čerpání úvěru: do 25. 2. 2020. Max. úrokové zatížení: 84.507 Kč měsíčně (úroky jsou splatné v měsíčně, a to počínaje měsícem zahájení čerpání úvěru - za přesný počet dní v měsíci)  v době čerpání úvěru.  Splácení úroků: počínaje měsícem zahájení čerpání úvěru - za přesný počet dní v měsíci do 2/2020 (tj. do doby ukončení čerpání úvěru). Splácení úvěru anuitní splátkou: od 3/2020 do 6/2043 (280 měsíců).  Výše měsíční anuitní splátky úvěru: 223.380 Kč.  Uzavření úvěrové smlouvy: zdarma. Mimořádné splátky: 2x ročně mimořádnou splátku zdarma, výše mimořádné splátky může činit vždy max. 20 % z výše nesplacené jistiny, v době ukončení fixace úrokové sazby je výše mimořádné splátky neomezena. Zálohové čerpání: 10% z ceny díla (pouze v případě, že bude smluvně ujednáno se zhotovitelem díla ve smlouvě o dílo).  </vt:lpstr>
      <vt:lpstr>Primární podmínky čerpání úvěru:   - Předložení uzavřené Smlouvy o zřízení zástavního práva k nemovitosti ve prospěch RSTS (s úředně ověřeným podpisem)   - Předložení potvrzeného návrhu na vklad katastrálním úřadem včetně originálu či ověřené kopie  výpisu z KN „s plombou“ ve prospěch věřitele v 2. pořadí k předmětným nemovitostem, vše zapsané na LV č. 2768, katastrální území Čimice, Katastrální pracoviště Praha pro Katastrální úřad pro hlavní město Prahu.  - Předložení vinkulace pojistného plnění – škodové pojištění ve prospěch RSTS a.s. (2. pořadí)  - Předložení odsouhlasení zajištění požadovaného úvěru, zástavním právem v 2. pořadí ve prospěch věřitele formou úředně ověřených „Souhlasů členů družstva“ více než 2/3 členů Bytového družstva Vánek, IČ 24142255 dle ZOK.    - Současně podmínkou čerpání úvěru bude předložení zápisu ze schůze s odsouhlasením úvěru včetně parametrů i  investice  (přílohou zápisu bude prezenční listina a případné plné moci).    </vt:lpstr>
      <vt:lpstr>Zajištění úvěru:  - Zástavním právem v 2. pořadí ve prospěch věřitele ve výši pohledávky 50.000.000,- Kč  k předmětným nemovitostem, vše zapsané na LV č. 2768, katastrální území Čimice, Katastrální pracoviště Praha pro Katastrální úřad pro hlavní město Prahu   - Vinkulací pojistného plnění – škodové pojištění v 2. pořadí ve prospěch RSTS a.s.  Současně předložit:  - Studii proveditelnosti rekonstrukce bytového domu.  K úvěru 43/2013/K (úvěr na koupi nemovitosti):  - Řešit doplnění zajištění úvěru o pozemek parc. č. 834/17, ostatní plocha, zeleň – RSTS připraví dokumentaci (souhlas se zástavou by byl součástí  připraveného souhlasu pro zajištění druhého úvěru), vklad by byl proveden v 1. pořadí ještě před vkladem zástavního práva ve prospěch  2. úvěru.    </vt:lpstr>
      <vt:lpstr>Další informace:   - Prohlášení vlastníka budovy je možné podat na příslušný katastrální úřad až následně po provedení zápisu vkladu zástavního práva k nemovitosti k nově navrhovanému úvěru.   - Výmaz zástavní práva k nemovitosti může být bankou proveden po provedení úhrady 100% podílu na zůstatku úvěru na koupi nemovitosti  a úvěru na rekonstrukci.   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Uživatel systému Windows</dc:creator>
  <cp:lastModifiedBy>Uživatel systému Windows</cp:lastModifiedBy>
  <cp:revision>5</cp:revision>
  <dcterms:created xsi:type="dcterms:W3CDTF">2018-02-16T16:18:28Z</dcterms:created>
  <dcterms:modified xsi:type="dcterms:W3CDTF">2018-02-16T17:07:43Z</dcterms:modified>
</cp:coreProperties>
</file>